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9" r:id="rId3"/>
    <p:sldId id="272" r:id="rId4"/>
    <p:sldId id="260" r:id="rId5"/>
    <p:sldId id="273" r:id="rId6"/>
    <p:sldId id="262" r:id="rId7"/>
    <p:sldId id="274" r:id="rId8"/>
    <p:sldId id="276" r:id="rId9"/>
    <p:sldId id="263" r:id="rId10"/>
    <p:sldId id="275" r:id="rId11"/>
    <p:sldId id="264" r:id="rId12"/>
    <p:sldId id="277" r:id="rId13"/>
    <p:sldId id="278" r:id="rId14"/>
    <p:sldId id="271" r:id="rId15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A7A9"/>
    <a:srgbClr val="384C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09"/>
    <p:restoredTop sz="94694"/>
  </p:normalViewPr>
  <p:slideViewPr>
    <p:cSldViewPr>
      <p:cViewPr>
        <p:scale>
          <a:sx n="51" d="100"/>
          <a:sy n="51" d="100"/>
        </p:scale>
        <p:origin x="197" y="-27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50" b="1" i="0">
                <a:solidFill>
                  <a:srgbClr val="F7A7A8"/>
                </a:solidFill>
                <a:latin typeface="Sharp Grotesk Semibold"/>
                <a:cs typeface="Sharp Grotesk Semibold"/>
              </a:defRPr>
            </a:lvl1pPr>
          </a:lstStyle>
          <a:p>
            <a:r>
              <a:rPr lang="da-DK"/>
              <a:t>Klik for at redigere titeltypografien i masteren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0" i="0">
                <a:solidFill>
                  <a:schemeClr val="tx1"/>
                </a:solidFill>
                <a:latin typeface="LibreFranklin-Light"/>
                <a:cs typeface="LibreFranklin-Light"/>
              </a:defRPr>
            </a:lvl1pPr>
          </a:lstStyle>
          <a:p>
            <a:r>
              <a:rPr lang="da-DK"/>
              <a:t>Klik for at redigere undertiteltypografien i masteren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6562313" y="9861260"/>
            <a:ext cx="2451734" cy="854075"/>
          </a:xfrm>
          <a:prstGeom prst="rect">
            <a:avLst/>
          </a:prstGeom>
        </p:spPr>
        <p:txBody>
          <a:bodyPr lIns="0" tIns="0" rIns="0" bIns="0"/>
          <a:lstStyle>
            <a:lvl1pPr>
              <a:defRPr sz="1450" b="0" i="0">
                <a:solidFill>
                  <a:schemeClr val="tx1"/>
                </a:solidFill>
                <a:latin typeface="LibreFranklin-Light"/>
                <a:cs typeface="LibreFranklin-Light"/>
              </a:defRPr>
            </a:lvl1pPr>
          </a:lstStyle>
          <a:p>
            <a:pPr marR="5715" algn="r">
              <a:lnSpc>
                <a:spcPct val="100000"/>
              </a:lnSpc>
              <a:spcBef>
                <a:spcPts val="75"/>
              </a:spcBef>
            </a:pPr>
            <a:r>
              <a:rPr dirty="0"/>
              <a:t>Fonden</a:t>
            </a:r>
            <a:r>
              <a:rPr spc="-50" dirty="0"/>
              <a:t> </a:t>
            </a:r>
            <a:r>
              <a:rPr dirty="0"/>
              <a:t>for</a:t>
            </a:r>
            <a:r>
              <a:rPr spc="-45" dirty="0"/>
              <a:t> </a:t>
            </a:r>
            <a:r>
              <a:rPr spc="-10" dirty="0"/>
              <a:t>Entreprenørskab</a:t>
            </a:r>
          </a:p>
          <a:p>
            <a:pPr marL="609600" marR="5080" indent="413384" algn="r">
              <a:lnSpc>
                <a:spcPct val="135900"/>
              </a:lnSpc>
            </a:pPr>
            <a:r>
              <a:rPr spc="-10" dirty="0"/>
              <a:t>Ejlskovsgade </a:t>
            </a:r>
            <a:r>
              <a:rPr spc="-25" dirty="0"/>
              <a:t>3D </a:t>
            </a:r>
            <a:r>
              <a:rPr dirty="0"/>
              <a:t>DK</a:t>
            </a:r>
            <a:r>
              <a:rPr spc="-5" dirty="0"/>
              <a:t> </a:t>
            </a:r>
            <a:r>
              <a:rPr dirty="0"/>
              <a:t>– 5000 Odense </a:t>
            </a:r>
            <a:r>
              <a:rPr spc="-50" dirty="0"/>
              <a:t>C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928839" y="2639309"/>
            <a:ext cx="4246421" cy="767714"/>
          </a:xfrm>
          <a:prstGeom prst="rect">
            <a:avLst/>
          </a:prstGeom>
        </p:spPr>
        <p:txBody>
          <a:bodyPr lIns="0" tIns="0" rIns="0" bIns="0"/>
          <a:lstStyle>
            <a:lvl1pPr>
              <a:defRPr sz="4850" b="1" i="0">
                <a:solidFill>
                  <a:srgbClr val="F7A7A8"/>
                </a:solidFill>
                <a:latin typeface="Sharp Grotesk Semibold"/>
                <a:cs typeface="Sharp Grotesk Semibold"/>
              </a:defRPr>
            </a:lvl1pPr>
          </a:lstStyle>
          <a:p>
            <a:r>
              <a:rPr lang="da-DK"/>
              <a:t>Klik for at redigere titeltypografien i masteren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94732" y="2455710"/>
            <a:ext cx="9509760" cy="6199505"/>
          </a:xfrm>
          <a:prstGeom prst="rect">
            <a:avLst/>
          </a:prstGeom>
        </p:spPr>
        <p:txBody>
          <a:bodyPr lIns="0" tIns="0" rIns="0" bIns="0"/>
          <a:lstStyle>
            <a:lvl1pPr>
              <a:defRPr sz="1700" b="0" i="0">
                <a:solidFill>
                  <a:schemeClr val="tx1"/>
                </a:solidFill>
                <a:latin typeface="LibreFranklin-Light"/>
                <a:cs typeface="LibreFranklin-Light"/>
              </a:defRPr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6562313" y="9861260"/>
            <a:ext cx="2451734" cy="854075"/>
          </a:xfrm>
          <a:prstGeom prst="rect">
            <a:avLst/>
          </a:prstGeom>
        </p:spPr>
        <p:txBody>
          <a:bodyPr lIns="0" tIns="0" rIns="0" bIns="0"/>
          <a:lstStyle>
            <a:lvl1pPr>
              <a:defRPr sz="1450" b="0" i="0">
                <a:solidFill>
                  <a:schemeClr val="tx1"/>
                </a:solidFill>
                <a:latin typeface="LibreFranklin-Light"/>
                <a:cs typeface="LibreFranklin-Light"/>
              </a:defRPr>
            </a:lvl1pPr>
          </a:lstStyle>
          <a:p>
            <a:pPr marR="5715" algn="r">
              <a:lnSpc>
                <a:spcPct val="100000"/>
              </a:lnSpc>
              <a:spcBef>
                <a:spcPts val="75"/>
              </a:spcBef>
            </a:pPr>
            <a:r>
              <a:rPr dirty="0"/>
              <a:t>Fonden</a:t>
            </a:r>
            <a:r>
              <a:rPr spc="-50" dirty="0"/>
              <a:t> </a:t>
            </a:r>
            <a:r>
              <a:rPr dirty="0"/>
              <a:t>for</a:t>
            </a:r>
            <a:r>
              <a:rPr spc="-45" dirty="0"/>
              <a:t> </a:t>
            </a:r>
            <a:r>
              <a:rPr spc="-10" dirty="0"/>
              <a:t>Entreprenørskab</a:t>
            </a:r>
          </a:p>
          <a:p>
            <a:pPr marL="609600" marR="5080" indent="413384" algn="r">
              <a:lnSpc>
                <a:spcPct val="135900"/>
              </a:lnSpc>
            </a:pPr>
            <a:r>
              <a:rPr spc="-10" dirty="0"/>
              <a:t>Ejlskovsgade </a:t>
            </a:r>
            <a:r>
              <a:rPr spc="-25" dirty="0"/>
              <a:t>3D </a:t>
            </a:r>
            <a:r>
              <a:rPr dirty="0"/>
              <a:t>DK</a:t>
            </a:r>
            <a:r>
              <a:rPr spc="-5" dirty="0"/>
              <a:t> </a:t>
            </a:r>
            <a:r>
              <a:rPr dirty="0"/>
              <a:t>– 5000 Odense </a:t>
            </a:r>
            <a:r>
              <a:rPr spc="-50" dirty="0"/>
              <a:t>C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928839" y="2639309"/>
            <a:ext cx="4246421" cy="767714"/>
          </a:xfrm>
          <a:prstGeom prst="rect">
            <a:avLst/>
          </a:prstGeom>
        </p:spPr>
        <p:txBody>
          <a:bodyPr lIns="0" tIns="0" rIns="0" bIns="0"/>
          <a:lstStyle>
            <a:lvl1pPr>
              <a:defRPr sz="4850" b="1" i="0">
                <a:solidFill>
                  <a:srgbClr val="F7A7A8"/>
                </a:solidFill>
                <a:latin typeface="Sharp Grotesk Semibold"/>
                <a:cs typeface="Sharp Grotesk Semibold"/>
              </a:defRPr>
            </a:lvl1pPr>
          </a:lstStyle>
          <a:p>
            <a:r>
              <a:rPr lang="da-DK"/>
              <a:t>Klik for at redigere titeltypografien i masteren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16562313" y="9861260"/>
            <a:ext cx="2451734" cy="854075"/>
          </a:xfrm>
          <a:prstGeom prst="rect">
            <a:avLst/>
          </a:prstGeom>
        </p:spPr>
        <p:txBody>
          <a:bodyPr lIns="0" tIns="0" rIns="0" bIns="0"/>
          <a:lstStyle>
            <a:lvl1pPr>
              <a:defRPr sz="1450" b="0" i="0">
                <a:solidFill>
                  <a:schemeClr val="tx1"/>
                </a:solidFill>
                <a:latin typeface="LibreFranklin-Light"/>
                <a:cs typeface="LibreFranklin-Light"/>
              </a:defRPr>
            </a:lvl1pPr>
          </a:lstStyle>
          <a:p>
            <a:pPr marR="5715" algn="r">
              <a:lnSpc>
                <a:spcPct val="100000"/>
              </a:lnSpc>
              <a:spcBef>
                <a:spcPts val="75"/>
              </a:spcBef>
            </a:pPr>
            <a:r>
              <a:rPr dirty="0"/>
              <a:t>Fonden</a:t>
            </a:r>
            <a:r>
              <a:rPr spc="-50" dirty="0"/>
              <a:t> </a:t>
            </a:r>
            <a:r>
              <a:rPr dirty="0"/>
              <a:t>for</a:t>
            </a:r>
            <a:r>
              <a:rPr spc="-45" dirty="0"/>
              <a:t> </a:t>
            </a:r>
            <a:r>
              <a:rPr spc="-10" dirty="0"/>
              <a:t>Entreprenørskab</a:t>
            </a:r>
          </a:p>
          <a:p>
            <a:pPr marL="609600" marR="5080" indent="413384" algn="r">
              <a:lnSpc>
                <a:spcPct val="135900"/>
              </a:lnSpc>
            </a:pPr>
            <a:r>
              <a:rPr spc="-10" dirty="0"/>
              <a:t>Ejlskovsgade </a:t>
            </a:r>
            <a:r>
              <a:rPr spc="-25" dirty="0"/>
              <a:t>3D </a:t>
            </a:r>
            <a:r>
              <a:rPr dirty="0"/>
              <a:t>DK</a:t>
            </a:r>
            <a:r>
              <a:rPr spc="-5" dirty="0"/>
              <a:t> </a:t>
            </a:r>
            <a:r>
              <a:rPr dirty="0"/>
              <a:t>– 5000 Odense </a:t>
            </a:r>
            <a:r>
              <a:rPr spc="-50" dirty="0"/>
              <a:t>C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928839" y="2639309"/>
            <a:ext cx="4246421" cy="767714"/>
          </a:xfrm>
          <a:prstGeom prst="rect">
            <a:avLst/>
          </a:prstGeom>
        </p:spPr>
        <p:txBody>
          <a:bodyPr lIns="0" tIns="0" rIns="0" bIns="0"/>
          <a:lstStyle>
            <a:lvl1pPr>
              <a:defRPr sz="4850" b="1" i="0">
                <a:solidFill>
                  <a:srgbClr val="F7A7A8"/>
                </a:solidFill>
                <a:latin typeface="Sharp Grotesk Semibold"/>
                <a:cs typeface="Sharp Grotesk Semibold"/>
              </a:defRPr>
            </a:lvl1pPr>
          </a:lstStyle>
          <a:p>
            <a:r>
              <a:rPr lang="da-DK"/>
              <a:t>Klik for at redigere titeltypografien i masteren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16562313" y="9861260"/>
            <a:ext cx="2451734" cy="854075"/>
          </a:xfrm>
          <a:prstGeom prst="rect">
            <a:avLst/>
          </a:prstGeom>
        </p:spPr>
        <p:txBody>
          <a:bodyPr lIns="0" tIns="0" rIns="0" bIns="0"/>
          <a:lstStyle>
            <a:lvl1pPr>
              <a:defRPr sz="1450" b="0" i="0">
                <a:solidFill>
                  <a:schemeClr val="tx1"/>
                </a:solidFill>
                <a:latin typeface="LibreFranklin-Light"/>
                <a:cs typeface="LibreFranklin-Light"/>
              </a:defRPr>
            </a:lvl1pPr>
          </a:lstStyle>
          <a:p>
            <a:pPr marR="5715" algn="r">
              <a:lnSpc>
                <a:spcPct val="100000"/>
              </a:lnSpc>
              <a:spcBef>
                <a:spcPts val="75"/>
              </a:spcBef>
            </a:pPr>
            <a:r>
              <a:rPr dirty="0"/>
              <a:t>Fonden</a:t>
            </a:r>
            <a:r>
              <a:rPr spc="-50" dirty="0"/>
              <a:t> </a:t>
            </a:r>
            <a:r>
              <a:rPr dirty="0"/>
              <a:t>for</a:t>
            </a:r>
            <a:r>
              <a:rPr spc="-45" dirty="0"/>
              <a:t> </a:t>
            </a:r>
            <a:r>
              <a:rPr spc="-10" dirty="0"/>
              <a:t>Entreprenørskab</a:t>
            </a:r>
          </a:p>
          <a:p>
            <a:pPr marL="609600" marR="5080" indent="413384" algn="r">
              <a:lnSpc>
                <a:spcPct val="135900"/>
              </a:lnSpc>
            </a:pPr>
            <a:r>
              <a:rPr spc="-10" dirty="0"/>
              <a:t>Ejlskovsgade </a:t>
            </a:r>
            <a:r>
              <a:rPr spc="-25" dirty="0"/>
              <a:t>3D </a:t>
            </a:r>
            <a:r>
              <a:rPr dirty="0"/>
              <a:t>DK</a:t>
            </a:r>
            <a:r>
              <a:rPr spc="-5" dirty="0"/>
              <a:t> </a:t>
            </a:r>
            <a:r>
              <a:rPr dirty="0"/>
              <a:t>– 5000 Odense </a:t>
            </a:r>
            <a:r>
              <a:rPr spc="-50" dirty="0"/>
              <a:t>C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083022" y="9810772"/>
            <a:ext cx="668655" cy="511809"/>
          </a:xfrm>
          <a:custGeom>
            <a:avLst/>
            <a:gdLst/>
            <a:ahLst/>
            <a:cxnLst/>
            <a:rect l="l" t="t" r="r" b="b"/>
            <a:pathLst>
              <a:path w="668655" h="511809">
                <a:moveTo>
                  <a:pt x="666199" y="0"/>
                </a:moveTo>
                <a:lnTo>
                  <a:pt x="662157" y="2450"/>
                </a:lnTo>
                <a:lnTo>
                  <a:pt x="2429" y="506811"/>
                </a:lnTo>
                <a:lnTo>
                  <a:pt x="125" y="507607"/>
                </a:lnTo>
                <a:lnTo>
                  <a:pt x="0" y="510183"/>
                </a:lnTo>
                <a:lnTo>
                  <a:pt x="2523" y="511314"/>
                </a:lnTo>
                <a:lnTo>
                  <a:pt x="4921" y="510895"/>
                </a:lnTo>
                <a:lnTo>
                  <a:pt x="43778" y="510543"/>
                </a:lnTo>
                <a:lnTo>
                  <a:pt x="116844" y="510382"/>
                </a:lnTo>
                <a:lnTo>
                  <a:pt x="206164" y="509791"/>
                </a:lnTo>
                <a:lnTo>
                  <a:pt x="258953" y="509657"/>
                </a:lnTo>
                <a:lnTo>
                  <a:pt x="417327" y="509743"/>
                </a:lnTo>
                <a:lnTo>
                  <a:pt x="419160" y="509251"/>
                </a:lnTo>
                <a:lnTo>
                  <a:pt x="419453" y="507502"/>
                </a:lnTo>
                <a:lnTo>
                  <a:pt x="469451" y="405275"/>
                </a:lnTo>
                <a:lnTo>
                  <a:pt x="491875" y="360032"/>
                </a:lnTo>
                <a:lnTo>
                  <a:pt x="547944" y="245413"/>
                </a:lnTo>
                <a:lnTo>
                  <a:pt x="570684" y="199920"/>
                </a:lnTo>
                <a:lnTo>
                  <a:pt x="667319" y="3507"/>
                </a:lnTo>
                <a:lnTo>
                  <a:pt x="668199" y="1329"/>
                </a:lnTo>
                <a:lnTo>
                  <a:pt x="666199" y="0"/>
                </a:lnTo>
                <a:close/>
              </a:path>
            </a:pathLst>
          </a:custGeom>
          <a:solidFill>
            <a:srgbClr val="384C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500350" y="9812102"/>
            <a:ext cx="253365" cy="843915"/>
          </a:xfrm>
          <a:custGeom>
            <a:avLst/>
            <a:gdLst/>
            <a:ahLst/>
            <a:cxnLst/>
            <a:rect l="l" t="t" r="r" b="b"/>
            <a:pathLst>
              <a:path w="253364" h="843915">
                <a:moveTo>
                  <a:pt x="250871" y="0"/>
                </a:moveTo>
                <a:lnTo>
                  <a:pt x="250337" y="1476"/>
                </a:lnTo>
                <a:lnTo>
                  <a:pt x="130617" y="244084"/>
                </a:lnTo>
                <a:lnTo>
                  <a:pt x="112970" y="280424"/>
                </a:lnTo>
                <a:lnTo>
                  <a:pt x="59521" y="388833"/>
                </a:lnTo>
                <a:lnTo>
                  <a:pt x="2125" y="506173"/>
                </a:lnTo>
                <a:lnTo>
                  <a:pt x="1832" y="507921"/>
                </a:lnTo>
                <a:lnTo>
                  <a:pt x="0" y="508413"/>
                </a:lnTo>
                <a:lnTo>
                  <a:pt x="743" y="509785"/>
                </a:lnTo>
                <a:lnTo>
                  <a:pt x="1308" y="511303"/>
                </a:lnTo>
                <a:lnTo>
                  <a:pt x="20588" y="536742"/>
                </a:lnTo>
                <a:lnTo>
                  <a:pt x="74824" y="609960"/>
                </a:lnTo>
                <a:lnTo>
                  <a:pt x="249280" y="843806"/>
                </a:lnTo>
                <a:lnTo>
                  <a:pt x="252798" y="843471"/>
                </a:lnTo>
                <a:lnTo>
                  <a:pt x="252735" y="843105"/>
                </a:lnTo>
                <a:lnTo>
                  <a:pt x="253070" y="842497"/>
                </a:lnTo>
                <a:lnTo>
                  <a:pt x="252788" y="839754"/>
                </a:lnTo>
                <a:lnTo>
                  <a:pt x="252547" y="178"/>
                </a:lnTo>
                <a:lnTo>
                  <a:pt x="250871" y="0"/>
                </a:lnTo>
                <a:close/>
              </a:path>
            </a:pathLst>
          </a:custGeom>
          <a:solidFill>
            <a:srgbClr val="384C5E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48967" y="10085767"/>
            <a:ext cx="327929" cy="172426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93982" y="10030500"/>
            <a:ext cx="2777175" cy="56386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16562313" y="9861260"/>
            <a:ext cx="2451734" cy="854075"/>
          </a:xfrm>
          <a:prstGeom prst="rect">
            <a:avLst/>
          </a:prstGeom>
        </p:spPr>
        <p:txBody>
          <a:bodyPr lIns="0" tIns="0" rIns="0" bIns="0"/>
          <a:lstStyle>
            <a:lvl1pPr>
              <a:defRPr sz="1450" b="0" i="0">
                <a:solidFill>
                  <a:schemeClr val="tx1"/>
                </a:solidFill>
                <a:latin typeface="LibreFranklin-Light"/>
                <a:cs typeface="LibreFranklin-Light"/>
              </a:defRPr>
            </a:lvl1pPr>
          </a:lstStyle>
          <a:p>
            <a:pPr marR="5715" algn="r">
              <a:lnSpc>
                <a:spcPct val="100000"/>
              </a:lnSpc>
              <a:spcBef>
                <a:spcPts val="75"/>
              </a:spcBef>
            </a:pPr>
            <a:r>
              <a:rPr dirty="0"/>
              <a:t>Fonden</a:t>
            </a:r>
            <a:r>
              <a:rPr spc="-50" dirty="0"/>
              <a:t> </a:t>
            </a:r>
            <a:r>
              <a:rPr dirty="0"/>
              <a:t>for</a:t>
            </a:r>
            <a:r>
              <a:rPr spc="-45" dirty="0"/>
              <a:t> </a:t>
            </a:r>
            <a:r>
              <a:rPr spc="-10" dirty="0"/>
              <a:t>Entreprenørskab</a:t>
            </a:r>
          </a:p>
          <a:p>
            <a:pPr marL="609600" marR="5080" indent="413384" algn="r">
              <a:lnSpc>
                <a:spcPct val="135900"/>
              </a:lnSpc>
            </a:pPr>
            <a:r>
              <a:rPr spc="-10" dirty="0"/>
              <a:t>Ejlskovsgade </a:t>
            </a:r>
            <a:r>
              <a:rPr spc="-25" dirty="0"/>
              <a:t>3D </a:t>
            </a:r>
            <a:r>
              <a:rPr dirty="0"/>
              <a:t>DK</a:t>
            </a:r>
            <a:r>
              <a:rPr spc="-5" dirty="0"/>
              <a:t> </a:t>
            </a:r>
            <a:r>
              <a:rPr dirty="0"/>
              <a:t>– 5000 Odense </a:t>
            </a:r>
            <a:r>
              <a:rPr spc="-50" dirty="0"/>
              <a:t>C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 descr="Et billede, der indeholder skærmbillede, tekst, hvid, design&#10;&#10;Automatisk genereret beskrivelse">
            <a:extLst>
              <a:ext uri="{FF2B5EF4-FFF2-40B4-BE49-F238E27FC236}">
                <a16:creationId xmlns:a16="http://schemas.microsoft.com/office/drawing/2014/main" id="{979DB93E-F540-44F3-FBF6-57387C1ECFC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20104100" cy="1130855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ufm.dk/forskning-og-innovation/statistik-og-analyser/hvad-er-forskning-innovation-og-udviklin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ufm.dk/forskning-og-innovation/statistik-og-analyser/hvad-er-forskning-innovation-og-udviklin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54183" y="0"/>
              <a:ext cx="9949916" cy="1130855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5"/>
              <a:ext cx="14517369" cy="11308715"/>
            </a:xfrm>
            <a:custGeom>
              <a:avLst/>
              <a:gdLst/>
              <a:ahLst/>
              <a:cxnLst/>
              <a:rect l="l" t="t" r="r" b="b"/>
              <a:pathLst>
                <a:path w="14517369" h="11308715">
                  <a:moveTo>
                    <a:pt x="14516875" y="1630159"/>
                  </a:moveTo>
                  <a:lnTo>
                    <a:pt x="13821563" y="1228737"/>
                  </a:lnTo>
                  <a:lnTo>
                    <a:pt x="13821563" y="0"/>
                  </a:lnTo>
                  <a:lnTo>
                    <a:pt x="0" y="0"/>
                  </a:lnTo>
                  <a:lnTo>
                    <a:pt x="0" y="11308550"/>
                  </a:lnTo>
                  <a:lnTo>
                    <a:pt x="13821563" y="11308550"/>
                  </a:lnTo>
                  <a:lnTo>
                    <a:pt x="13821563" y="2031606"/>
                  </a:lnTo>
                  <a:lnTo>
                    <a:pt x="14516875" y="1630159"/>
                  </a:lnTo>
                  <a:close/>
                </a:path>
              </a:pathLst>
            </a:custGeom>
            <a:solidFill>
              <a:srgbClr val="F7A7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83022" y="9810772"/>
              <a:ext cx="668655" cy="511809"/>
            </a:xfrm>
            <a:custGeom>
              <a:avLst/>
              <a:gdLst/>
              <a:ahLst/>
              <a:cxnLst/>
              <a:rect l="l" t="t" r="r" b="b"/>
              <a:pathLst>
                <a:path w="668655" h="511809">
                  <a:moveTo>
                    <a:pt x="666199" y="0"/>
                  </a:moveTo>
                  <a:lnTo>
                    <a:pt x="662157" y="2450"/>
                  </a:lnTo>
                  <a:lnTo>
                    <a:pt x="2429" y="506811"/>
                  </a:lnTo>
                  <a:lnTo>
                    <a:pt x="125" y="507607"/>
                  </a:lnTo>
                  <a:lnTo>
                    <a:pt x="0" y="510183"/>
                  </a:lnTo>
                  <a:lnTo>
                    <a:pt x="2523" y="511314"/>
                  </a:lnTo>
                  <a:lnTo>
                    <a:pt x="4921" y="510895"/>
                  </a:lnTo>
                  <a:lnTo>
                    <a:pt x="43778" y="510543"/>
                  </a:lnTo>
                  <a:lnTo>
                    <a:pt x="116844" y="510382"/>
                  </a:lnTo>
                  <a:lnTo>
                    <a:pt x="206164" y="509791"/>
                  </a:lnTo>
                  <a:lnTo>
                    <a:pt x="258953" y="509657"/>
                  </a:lnTo>
                  <a:lnTo>
                    <a:pt x="417327" y="509743"/>
                  </a:lnTo>
                  <a:lnTo>
                    <a:pt x="419160" y="509251"/>
                  </a:lnTo>
                  <a:lnTo>
                    <a:pt x="419453" y="507502"/>
                  </a:lnTo>
                  <a:lnTo>
                    <a:pt x="469451" y="405275"/>
                  </a:lnTo>
                  <a:lnTo>
                    <a:pt x="491875" y="360032"/>
                  </a:lnTo>
                  <a:lnTo>
                    <a:pt x="547944" y="245413"/>
                  </a:lnTo>
                  <a:lnTo>
                    <a:pt x="570684" y="199920"/>
                  </a:lnTo>
                  <a:lnTo>
                    <a:pt x="667319" y="3507"/>
                  </a:lnTo>
                  <a:lnTo>
                    <a:pt x="668199" y="1329"/>
                  </a:lnTo>
                  <a:lnTo>
                    <a:pt x="666199" y="0"/>
                  </a:lnTo>
                  <a:close/>
                </a:path>
              </a:pathLst>
            </a:custGeom>
            <a:solidFill>
              <a:srgbClr val="384C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00350" y="9812102"/>
              <a:ext cx="253365" cy="843915"/>
            </a:xfrm>
            <a:custGeom>
              <a:avLst/>
              <a:gdLst/>
              <a:ahLst/>
              <a:cxnLst/>
              <a:rect l="l" t="t" r="r" b="b"/>
              <a:pathLst>
                <a:path w="253364" h="843915">
                  <a:moveTo>
                    <a:pt x="250871" y="0"/>
                  </a:moveTo>
                  <a:lnTo>
                    <a:pt x="250337" y="1476"/>
                  </a:lnTo>
                  <a:lnTo>
                    <a:pt x="130617" y="244084"/>
                  </a:lnTo>
                  <a:lnTo>
                    <a:pt x="112970" y="280424"/>
                  </a:lnTo>
                  <a:lnTo>
                    <a:pt x="59521" y="388833"/>
                  </a:lnTo>
                  <a:lnTo>
                    <a:pt x="2125" y="506173"/>
                  </a:lnTo>
                  <a:lnTo>
                    <a:pt x="1832" y="507921"/>
                  </a:lnTo>
                  <a:lnTo>
                    <a:pt x="0" y="508413"/>
                  </a:lnTo>
                  <a:lnTo>
                    <a:pt x="743" y="509785"/>
                  </a:lnTo>
                  <a:lnTo>
                    <a:pt x="1308" y="511303"/>
                  </a:lnTo>
                  <a:lnTo>
                    <a:pt x="20588" y="536742"/>
                  </a:lnTo>
                  <a:lnTo>
                    <a:pt x="74824" y="609960"/>
                  </a:lnTo>
                  <a:lnTo>
                    <a:pt x="249280" y="843806"/>
                  </a:lnTo>
                  <a:lnTo>
                    <a:pt x="252798" y="843471"/>
                  </a:lnTo>
                  <a:lnTo>
                    <a:pt x="252735" y="843105"/>
                  </a:lnTo>
                  <a:lnTo>
                    <a:pt x="253070" y="842497"/>
                  </a:lnTo>
                  <a:lnTo>
                    <a:pt x="252788" y="839754"/>
                  </a:lnTo>
                  <a:lnTo>
                    <a:pt x="252547" y="178"/>
                  </a:lnTo>
                  <a:lnTo>
                    <a:pt x="250871" y="0"/>
                  </a:lnTo>
                  <a:close/>
                </a:path>
              </a:pathLst>
            </a:custGeom>
            <a:solidFill>
              <a:srgbClr val="384C5E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48968" y="10085767"/>
              <a:ext cx="327929" cy="17242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93982" y="10030500"/>
              <a:ext cx="2777175" cy="563866"/>
            </a:xfrm>
            <a:prstGeom prst="rect">
              <a:avLst/>
            </a:prstGeom>
          </p:spPr>
        </p:pic>
      </p:grpSp>
      <p:sp>
        <p:nvSpPr>
          <p:cNvPr id="13" name="object 9">
            <a:extLst>
              <a:ext uri="{FF2B5EF4-FFF2-40B4-BE49-F238E27FC236}">
                <a16:creationId xmlns:a16="http://schemas.microsoft.com/office/drawing/2014/main" id="{080727B4-24C8-26A9-D8D3-6857715C00CD}"/>
              </a:ext>
            </a:extLst>
          </p:cNvPr>
          <p:cNvSpPr txBox="1"/>
          <p:nvPr/>
        </p:nvSpPr>
        <p:spPr>
          <a:xfrm>
            <a:off x="6691679" y="6774560"/>
            <a:ext cx="6216650" cy="673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sz="4250" spc="-150" dirty="0">
                <a:solidFill>
                  <a:srgbClr val="384C5E"/>
                </a:solidFill>
                <a:latin typeface="+mj-lt"/>
                <a:cs typeface="Sharp Grotesk Book"/>
              </a:rPr>
              <a:t>Undervisningsvejledning</a:t>
            </a:r>
            <a:endParaRPr sz="4250" spc="-150" dirty="0">
              <a:latin typeface="+mj-lt"/>
              <a:cs typeface="Sharp Grotesk Book"/>
            </a:endParaRPr>
          </a:p>
        </p:txBody>
      </p:sp>
      <p:sp>
        <p:nvSpPr>
          <p:cNvPr id="14" name="object 10">
            <a:extLst>
              <a:ext uri="{FF2B5EF4-FFF2-40B4-BE49-F238E27FC236}">
                <a16:creationId xmlns:a16="http://schemas.microsoft.com/office/drawing/2014/main" id="{883377FE-F2D4-C1B7-8403-9F596129064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51678" y="2480187"/>
            <a:ext cx="11170132" cy="432618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382645" algn="r">
              <a:lnSpc>
                <a:spcPts val="8195"/>
              </a:lnSpc>
              <a:spcBef>
                <a:spcPts val="135"/>
              </a:spcBef>
            </a:pPr>
            <a:r>
              <a:rPr sz="7450" spc="-150" dirty="0">
                <a:solidFill>
                  <a:srgbClr val="384C5E"/>
                </a:solidFill>
                <a:latin typeface="+mj-lt"/>
              </a:rPr>
              <a:t>Erhvervsfaget</a:t>
            </a:r>
            <a:endParaRPr sz="7450" spc="-150" dirty="0">
              <a:latin typeface="+mj-lt"/>
            </a:endParaRPr>
          </a:p>
          <a:p>
            <a:pPr marL="400050" marR="5080" indent="-387985" algn="r">
              <a:lnSpc>
                <a:spcPts val="11900"/>
              </a:lnSpc>
              <a:spcBef>
                <a:spcPts val="1630"/>
              </a:spcBef>
            </a:pPr>
            <a:r>
              <a:rPr sz="11900" spc="-300" dirty="0">
                <a:solidFill>
                  <a:srgbClr val="384C5E"/>
                </a:solidFill>
                <a:latin typeface="+mj-lt"/>
              </a:rPr>
              <a:t>Innovation og iværksætteri</a:t>
            </a:r>
            <a:endParaRPr sz="11900" spc="-300" dirty="0"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>
            <a:extLst>
              <a:ext uri="{FF2B5EF4-FFF2-40B4-BE49-F238E27FC236}">
                <a16:creationId xmlns:a16="http://schemas.microsoft.com/office/drawing/2014/main" id="{AE0D8A54-41BB-6281-C193-FC60DF3E0C3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55794" y="1150356"/>
            <a:ext cx="8610599" cy="8610599"/>
          </a:xfrm>
          <a:prstGeom prst="rect">
            <a:avLst/>
          </a:prstGeom>
        </p:spPr>
      </p:pic>
      <p:pic>
        <p:nvPicPr>
          <p:cNvPr id="4" name="Billede 3">
            <a:extLst>
              <a:ext uri="{FF2B5EF4-FFF2-40B4-BE49-F238E27FC236}">
                <a16:creationId xmlns:a16="http://schemas.microsoft.com/office/drawing/2014/main" id="{0C6D5465-EA57-50D2-2DC2-732CE8BFEA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5240" y="2475271"/>
            <a:ext cx="8903474" cy="5008204"/>
          </a:xfrm>
          <a:prstGeom prst="rect">
            <a:avLst/>
          </a:prstGeom>
        </p:spPr>
      </p:pic>
      <p:pic>
        <p:nvPicPr>
          <p:cNvPr id="5" name="Billede 4">
            <a:extLst>
              <a:ext uri="{FF2B5EF4-FFF2-40B4-BE49-F238E27FC236}">
                <a16:creationId xmlns:a16="http://schemas.microsoft.com/office/drawing/2014/main" id="{32FA88CF-71AF-A74A-4FC6-C2D4C6543E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0254" y="2475271"/>
            <a:ext cx="7512306" cy="500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365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1108091" y="2037403"/>
            <a:ext cx="17893665" cy="6611620"/>
            <a:chOff x="1108091" y="2037403"/>
            <a:chExt cx="17893665" cy="6611620"/>
          </a:xfrm>
        </p:grpSpPr>
        <p:sp>
          <p:nvSpPr>
            <p:cNvPr id="4" name="object 4"/>
            <p:cNvSpPr/>
            <p:nvPr/>
          </p:nvSpPr>
          <p:spPr>
            <a:xfrm>
              <a:off x="1108091" y="2037403"/>
              <a:ext cx="17893665" cy="6611620"/>
            </a:xfrm>
            <a:custGeom>
              <a:avLst/>
              <a:gdLst/>
              <a:ahLst/>
              <a:cxnLst/>
              <a:rect l="l" t="t" r="r" b="b"/>
              <a:pathLst>
                <a:path w="17893665" h="6611620">
                  <a:moveTo>
                    <a:pt x="17893099" y="0"/>
                  </a:moveTo>
                  <a:lnTo>
                    <a:pt x="0" y="0"/>
                  </a:lnTo>
                  <a:lnTo>
                    <a:pt x="0" y="6611201"/>
                  </a:lnTo>
                  <a:lnTo>
                    <a:pt x="17893099" y="6611201"/>
                  </a:lnTo>
                  <a:lnTo>
                    <a:pt x="17893099" y="0"/>
                  </a:lnTo>
                  <a:close/>
                </a:path>
              </a:pathLst>
            </a:custGeom>
            <a:solidFill>
              <a:srgbClr val="9C9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520456" y="5351154"/>
              <a:ext cx="7016115" cy="182245"/>
            </a:xfrm>
            <a:custGeom>
              <a:avLst/>
              <a:gdLst/>
              <a:ahLst/>
              <a:cxnLst/>
              <a:rect l="l" t="t" r="r" b="b"/>
              <a:pathLst>
                <a:path w="7016115" h="182245">
                  <a:moveTo>
                    <a:pt x="0" y="181931"/>
                  </a:moveTo>
                  <a:lnTo>
                    <a:pt x="7015702" y="181931"/>
                  </a:lnTo>
                  <a:lnTo>
                    <a:pt x="7015702" y="0"/>
                  </a:lnTo>
                  <a:lnTo>
                    <a:pt x="0" y="0"/>
                  </a:lnTo>
                  <a:lnTo>
                    <a:pt x="0" y="181931"/>
                  </a:lnTo>
                  <a:close/>
                </a:path>
              </a:pathLst>
            </a:custGeom>
            <a:solidFill>
              <a:srgbClr val="F7A7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108890" y="5184234"/>
              <a:ext cx="7839075" cy="516255"/>
            </a:xfrm>
            <a:custGeom>
              <a:avLst/>
              <a:gdLst/>
              <a:ahLst/>
              <a:cxnLst/>
              <a:rect l="l" t="t" r="r" b="b"/>
              <a:pathLst>
                <a:path w="7839075" h="516254">
                  <a:moveTo>
                    <a:pt x="708723" y="0"/>
                  </a:moveTo>
                  <a:lnTo>
                    <a:pt x="0" y="257886"/>
                  </a:lnTo>
                  <a:lnTo>
                    <a:pt x="708723" y="515797"/>
                  </a:lnTo>
                  <a:lnTo>
                    <a:pt x="708723" y="0"/>
                  </a:lnTo>
                  <a:close/>
                </a:path>
                <a:path w="7839075" h="516254">
                  <a:moveTo>
                    <a:pt x="7838821" y="257886"/>
                  </a:moveTo>
                  <a:lnTo>
                    <a:pt x="7130097" y="0"/>
                  </a:lnTo>
                  <a:lnTo>
                    <a:pt x="7130097" y="515797"/>
                  </a:lnTo>
                  <a:lnTo>
                    <a:pt x="7838821" y="257886"/>
                  </a:lnTo>
                  <a:close/>
                </a:path>
              </a:pathLst>
            </a:custGeom>
            <a:solidFill>
              <a:srgbClr val="F7A7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9937340" y="4342811"/>
              <a:ext cx="182245" cy="2199005"/>
            </a:xfrm>
            <a:custGeom>
              <a:avLst/>
              <a:gdLst/>
              <a:ahLst/>
              <a:cxnLst/>
              <a:rect l="l" t="t" r="r" b="b"/>
              <a:pathLst>
                <a:path w="182245" h="2199004">
                  <a:moveTo>
                    <a:pt x="0" y="2198624"/>
                  </a:moveTo>
                  <a:lnTo>
                    <a:pt x="181931" y="2198624"/>
                  </a:lnTo>
                  <a:lnTo>
                    <a:pt x="181931" y="0"/>
                  </a:lnTo>
                  <a:lnTo>
                    <a:pt x="0" y="0"/>
                  </a:lnTo>
                  <a:lnTo>
                    <a:pt x="0" y="2198624"/>
                  </a:lnTo>
                  <a:close/>
                </a:path>
              </a:pathLst>
            </a:custGeom>
            <a:solidFill>
              <a:srgbClr val="F7A7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770389" y="3931252"/>
              <a:ext cx="516255" cy="3021965"/>
            </a:xfrm>
            <a:custGeom>
              <a:avLst/>
              <a:gdLst/>
              <a:ahLst/>
              <a:cxnLst/>
              <a:rect l="l" t="t" r="r" b="b"/>
              <a:pathLst>
                <a:path w="516254" h="3021965">
                  <a:moveTo>
                    <a:pt x="515797" y="2313025"/>
                  </a:moveTo>
                  <a:lnTo>
                    <a:pt x="0" y="2313025"/>
                  </a:lnTo>
                  <a:lnTo>
                    <a:pt x="257911" y="3021749"/>
                  </a:lnTo>
                  <a:lnTo>
                    <a:pt x="515797" y="2313025"/>
                  </a:lnTo>
                  <a:close/>
                </a:path>
                <a:path w="516254" h="3021965">
                  <a:moveTo>
                    <a:pt x="515797" y="708723"/>
                  </a:moveTo>
                  <a:lnTo>
                    <a:pt x="257911" y="0"/>
                  </a:lnTo>
                  <a:lnTo>
                    <a:pt x="0" y="708723"/>
                  </a:lnTo>
                  <a:lnTo>
                    <a:pt x="515797" y="708723"/>
                  </a:lnTo>
                  <a:close/>
                </a:path>
              </a:pathLst>
            </a:custGeom>
            <a:solidFill>
              <a:srgbClr val="F7A7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6938336" y="2705575"/>
            <a:ext cx="6186805" cy="767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dirty="0">
                <a:solidFill>
                  <a:srgbClr val="384C5E"/>
                </a:solidFill>
                <a:latin typeface="+mj-lt"/>
              </a:rPr>
              <a:t>Let</a:t>
            </a:r>
            <a:r>
              <a:rPr spc="-175" dirty="0">
                <a:solidFill>
                  <a:srgbClr val="384C5E"/>
                </a:solidFill>
                <a:latin typeface="+mj-lt"/>
              </a:rPr>
              <a:t> </a:t>
            </a:r>
            <a:r>
              <a:rPr dirty="0">
                <a:solidFill>
                  <a:srgbClr val="384C5E"/>
                </a:solidFill>
                <a:latin typeface="+mj-lt"/>
              </a:rPr>
              <a:t>at</a:t>
            </a:r>
            <a:r>
              <a:rPr spc="-165" dirty="0">
                <a:solidFill>
                  <a:srgbClr val="384C5E"/>
                </a:solidFill>
                <a:latin typeface="+mj-lt"/>
              </a:rPr>
              <a:t> </a:t>
            </a:r>
            <a:r>
              <a:rPr spc="-25" dirty="0">
                <a:solidFill>
                  <a:srgbClr val="384C5E"/>
                </a:solidFill>
                <a:latin typeface="+mj-lt"/>
              </a:rPr>
              <a:t>gennemføre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479977" y="7250191"/>
            <a:ext cx="7155815" cy="767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sz="4850" b="1" dirty="0">
                <a:solidFill>
                  <a:srgbClr val="384C5E"/>
                </a:solidFill>
                <a:latin typeface="+mj-lt"/>
                <a:cs typeface="Sharp Grotesk Semibold"/>
              </a:rPr>
              <a:t>Svært</a:t>
            </a:r>
            <a:r>
              <a:rPr sz="4850" b="1" spc="-210" dirty="0">
                <a:solidFill>
                  <a:srgbClr val="384C5E"/>
                </a:solidFill>
                <a:latin typeface="+mj-lt"/>
                <a:cs typeface="Sharp Grotesk Semibold"/>
              </a:rPr>
              <a:t> </a:t>
            </a:r>
            <a:r>
              <a:rPr sz="4850" b="1" dirty="0">
                <a:solidFill>
                  <a:srgbClr val="384C5E"/>
                </a:solidFill>
                <a:latin typeface="+mj-lt"/>
                <a:cs typeface="Sharp Grotesk Semibold"/>
              </a:rPr>
              <a:t>at</a:t>
            </a:r>
            <a:r>
              <a:rPr sz="4850" b="1" spc="-210" dirty="0">
                <a:solidFill>
                  <a:srgbClr val="384C5E"/>
                </a:solidFill>
                <a:latin typeface="+mj-lt"/>
                <a:cs typeface="Sharp Grotesk Semibold"/>
              </a:rPr>
              <a:t> </a:t>
            </a:r>
            <a:r>
              <a:rPr sz="4850" b="1" spc="-20" dirty="0">
                <a:solidFill>
                  <a:srgbClr val="384C5E"/>
                </a:solidFill>
                <a:latin typeface="+mj-lt"/>
                <a:cs typeface="Sharp Grotesk Semibold"/>
              </a:rPr>
              <a:t>gennemføre</a:t>
            </a:r>
            <a:endParaRPr sz="4850" dirty="0">
              <a:latin typeface="+mj-lt"/>
              <a:cs typeface="Sharp Grotesk Semi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02344" y="4689940"/>
            <a:ext cx="4417073" cy="1563248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R="5080" indent="692785" algn="ctr">
              <a:lnSpc>
                <a:spcPts val="5450"/>
              </a:lnSpc>
              <a:spcBef>
                <a:spcPts val="590"/>
              </a:spcBef>
            </a:pPr>
            <a:r>
              <a:rPr sz="4850" b="1" dirty="0" err="1">
                <a:solidFill>
                  <a:srgbClr val="384C5E"/>
                </a:solidFill>
                <a:latin typeface="+mj-lt"/>
                <a:cs typeface="Sharp Grotesk Semibold"/>
              </a:rPr>
              <a:t>Billigt</a:t>
            </a:r>
            <a:r>
              <a:rPr sz="4850" b="1" spc="-285" dirty="0">
                <a:solidFill>
                  <a:srgbClr val="384C5E"/>
                </a:solidFill>
                <a:latin typeface="+mj-lt"/>
                <a:cs typeface="Sharp Grotesk Semibold"/>
              </a:rPr>
              <a:t> </a:t>
            </a:r>
            <a:r>
              <a:rPr sz="4850" b="1" spc="-25" dirty="0">
                <a:solidFill>
                  <a:srgbClr val="384C5E"/>
                </a:solidFill>
                <a:latin typeface="+mj-lt"/>
                <a:cs typeface="Sharp Grotesk Semibold"/>
              </a:rPr>
              <a:t>at</a:t>
            </a:r>
            <a:endParaRPr lang="da-DK" sz="4850" b="1" spc="-25" dirty="0">
              <a:solidFill>
                <a:srgbClr val="384C5E"/>
              </a:solidFill>
              <a:latin typeface="+mj-lt"/>
              <a:cs typeface="Sharp Grotesk Semibold"/>
            </a:endParaRPr>
          </a:p>
          <a:p>
            <a:pPr marR="5080" indent="692785" algn="ctr">
              <a:lnSpc>
                <a:spcPts val="5450"/>
              </a:lnSpc>
              <a:spcBef>
                <a:spcPts val="590"/>
              </a:spcBef>
            </a:pPr>
            <a:r>
              <a:rPr lang="da-DK" sz="4850" b="1" spc="-25" dirty="0">
                <a:solidFill>
                  <a:srgbClr val="384C5E"/>
                </a:solidFill>
                <a:latin typeface="+mj-lt"/>
                <a:cs typeface="Sharp Grotesk Semibold"/>
              </a:rPr>
              <a:t>g</a:t>
            </a:r>
            <a:r>
              <a:rPr sz="4850" b="1" spc="-45" dirty="0" err="1">
                <a:solidFill>
                  <a:srgbClr val="384C5E"/>
                </a:solidFill>
                <a:latin typeface="+mj-lt"/>
                <a:cs typeface="Sharp Grotesk Semibold"/>
              </a:rPr>
              <a:t>ennemføre</a:t>
            </a:r>
            <a:endParaRPr sz="4850" dirty="0">
              <a:latin typeface="+mj-lt"/>
              <a:cs typeface="Sharp Grotesk Semibold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536571" y="4689940"/>
            <a:ext cx="5094077" cy="1563248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R="5080" indent="904240" algn="ctr">
              <a:lnSpc>
                <a:spcPts val="5450"/>
              </a:lnSpc>
              <a:spcBef>
                <a:spcPts val="590"/>
              </a:spcBef>
            </a:pPr>
            <a:r>
              <a:rPr sz="4850" b="1" dirty="0" err="1">
                <a:solidFill>
                  <a:srgbClr val="384C5E"/>
                </a:solidFill>
                <a:latin typeface="+mj-lt"/>
                <a:cs typeface="Sharp Grotesk Semibold"/>
              </a:rPr>
              <a:t>Dyrt</a:t>
            </a:r>
            <a:r>
              <a:rPr sz="4850" b="1" spc="-135" dirty="0">
                <a:solidFill>
                  <a:srgbClr val="384C5E"/>
                </a:solidFill>
                <a:latin typeface="+mj-lt"/>
                <a:cs typeface="Sharp Grotesk Semibold"/>
              </a:rPr>
              <a:t> </a:t>
            </a:r>
            <a:r>
              <a:rPr sz="4850" b="1" spc="-25" dirty="0">
                <a:solidFill>
                  <a:srgbClr val="384C5E"/>
                </a:solidFill>
                <a:latin typeface="+mj-lt"/>
                <a:cs typeface="Sharp Grotesk Semibold"/>
              </a:rPr>
              <a:t>a</a:t>
            </a:r>
            <a:r>
              <a:rPr lang="da-DK" sz="4850" b="1" spc="-25" dirty="0">
                <a:solidFill>
                  <a:srgbClr val="384C5E"/>
                </a:solidFill>
                <a:latin typeface="+mj-lt"/>
                <a:cs typeface="Sharp Grotesk Semibold"/>
              </a:rPr>
              <a:t>t </a:t>
            </a:r>
          </a:p>
          <a:p>
            <a:pPr marR="5080" indent="904240" algn="ctr">
              <a:lnSpc>
                <a:spcPts val="5450"/>
              </a:lnSpc>
              <a:spcBef>
                <a:spcPts val="590"/>
              </a:spcBef>
            </a:pPr>
            <a:r>
              <a:rPr lang="da-DK" sz="4850" b="1" spc="-25" dirty="0">
                <a:solidFill>
                  <a:srgbClr val="384C5E"/>
                </a:solidFill>
                <a:latin typeface="+mj-lt"/>
                <a:cs typeface="Sharp Grotesk Semibold"/>
              </a:rPr>
              <a:t>g</a:t>
            </a:r>
            <a:r>
              <a:rPr sz="4850" b="1" spc="-45" dirty="0" err="1">
                <a:solidFill>
                  <a:srgbClr val="384C5E"/>
                </a:solidFill>
                <a:latin typeface="+mj-lt"/>
                <a:cs typeface="Sharp Grotesk Semibold"/>
              </a:rPr>
              <a:t>ennemføre</a:t>
            </a:r>
            <a:endParaRPr sz="4850" dirty="0">
              <a:latin typeface="+mj-lt"/>
              <a:cs typeface="Sharp Grotesk Semibold"/>
            </a:endParaRPr>
          </a:p>
        </p:txBody>
      </p:sp>
      <p:sp>
        <p:nvSpPr>
          <p:cNvPr id="13" name="object 9">
            <a:extLst>
              <a:ext uri="{FF2B5EF4-FFF2-40B4-BE49-F238E27FC236}">
                <a16:creationId xmlns:a16="http://schemas.microsoft.com/office/drawing/2014/main" id="{A5955F29-488D-267E-8AF6-4EC8F2EA3C04}"/>
              </a:ext>
            </a:extLst>
          </p:cNvPr>
          <p:cNvSpPr txBox="1">
            <a:spLocks/>
          </p:cNvSpPr>
          <p:nvPr/>
        </p:nvSpPr>
        <p:spPr>
          <a:xfrm>
            <a:off x="1731645" y="2600960"/>
            <a:ext cx="6186805" cy="150810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>
            <a:lvl1pPr>
              <a:defRPr sz="4850" b="1" i="0">
                <a:solidFill>
                  <a:srgbClr val="F7A7A8"/>
                </a:solidFill>
                <a:latin typeface="Sharp Grotesk Semibold"/>
                <a:ea typeface="+mj-ea"/>
                <a:cs typeface="Sharp Grotesk Semibold"/>
              </a:defRPr>
            </a:lvl1pPr>
          </a:lstStyle>
          <a:p>
            <a:pPr>
              <a:spcBef>
                <a:spcPts val="120"/>
              </a:spcBef>
            </a:pPr>
            <a:r>
              <a:rPr lang="da-DK" dirty="0">
                <a:solidFill>
                  <a:srgbClr val="F7A7A9"/>
                </a:solidFill>
                <a:latin typeface="+mj-lt"/>
              </a:rPr>
              <a:t>Let/Svært/</a:t>
            </a:r>
            <a:br>
              <a:rPr lang="da-DK" dirty="0">
                <a:solidFill>
                  <a:srgbClr val="F7A7A9"/>
                </a:solidFill>
                <a:latin typeface="+mj-lt"/>
              </a:rPr>
            </a:br>
            <a:r>
              <a:rPr lang="da-DK" dirty="0">
                <a:solidFill>
                  <a:srgbClr val="F7A7A9"/>
                </a:solidFill>
                <a:latin typeface="+mj-lt"/>
              </a:rPr>
              <a:t>Billigt/Dyrt</a:t>
            </a:r>
            <a:endParaRPr lang="da-DK" spc="-25" dirty="0">
              <a:solidFill>
                <a:srgbClr val="F7A7A9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406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095387" y="1925087"/>
            <a:ext cx="10785463" cy="629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r>
              <a:rPr lang="da-DK" sz="4000" b="1" dirty="0">
                <a:solidFill>
                  <a:srgbClr val="384C5D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Øvelse 5: Vis det!</a:t>
            </a:r>
            <a:endParaRPr lang="da-DK" sz="4000" b="1" dirty="0">
              <a:solidFill>
                <a:srgbClr val="384C5D"/>
              </a:solidFill>
              <a:latin typeface="+mj-l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95387" y="2852918"/>
            <a:ext cx="12004663" cy="528542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r>
              <a:rPr lang="da-DK" sz="2800" b="1" spc="-20" dirty="0">
                <a:solidFill>
                  <a:srgbClr val="384C5E"/>
                </a:solidFill>
                <a:latin typeface="+mn-lt"/>
                <a:cs typeface="Libre Franklin"/>
              </a:rPr>
              <a:t>Lav en beskrivelse – minimum én linje om hvert spørgsmål</a:t>
            </a:r>
            <a:br>
              <a:rPr lang="da-DK" sz="2800" b="1" spc="-20" dirty="0">
                <a:solidFill>
                  <a:srgbClr val="384C5E"/>
                </a:solidFill>
                <a:latin typeface="+mn-lt"/>
                <a:cs typeface="Libre Franklin"/>
              </a:rPr>
            </a:br>
            <a:endParaRPr lang="da-DK" sz="2800" b="1" spc="-20" dirty="0">
              <a:solidFill>
                <a:srgbClr val="384C5E"/>
              </a:solidFill>
              <a:latin typeface="+mn-lt"/>
              <a:cs typeface="Libre Frankli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da-DK" sz="2800" kern="1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Hvad er det, der giver værdi til kunden – og hvorfor?</a:t>
            </a:r>
            <a:br>
              <a:rPr lang="da-DK" sz="2800" kern="1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da-DK" sz="2800" kern="1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da-DK" sz="2800" kern="1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Hvilke materialer skal anvendes, og hvilke mennesker skal involveres?</a:t>
            </a:r>
            <a:br>
              <a:rPr lang="da-DK" sz="2800" kern="1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da-DK" sz="2800" kern="1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da-DK" sz="2800" kern="1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Hvad er jeres første skridt til at lave produktet/ydelsen?</a:t>
            </a:r>
            <a:br>
              <a:rPr lang="da-DK" sz="2800" kern="1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da-DK" sz="2800" kern="1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Font typeface="+mj-lt"/>
              <a:buAutoNum type="arabicPeriod"/>
            </a:pPr>
            <a:r>
              <a:rPr lang="da-DK" sz="2800" kern="1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En tegning, hvis der er tale om et fysisk produkt</a:t>
            </a:r>
            <a:br>
              <a:rPr lang="da-DK" sz="2800" kern="1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da-DK" sz="2800" kern="1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Font typeface="+mj-lt"/>
              <a:buAutoNum type="arabicPeriod"/>
            </a:pPr>
            <a:r>
              <a:rPr lang="da-DK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Tænk kort over jeres produkts/ydelses belastning eller nytte for samfundet, fx i form af miljø, bæredygtighed eller socialt ansvar</a:t>
            </a:r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EFDD830B-7F8E-039D-D318-A3A7034058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57250" y="2849703"/>
            <a:ext cx="5451463" cy="3635953"/>
          </a:xfrm>
          <a:prstGeom prst="rect">
            <a:avLst/>
          </a:prstGeom>
        </p:spPr>
      </p:pic>
      <p:pic>
        <p:nvPicPr>
          <p:cNvPr id="3" name="Billede 2">
            <a:extLst>
              <a:ext uri="{FF2B5EF4-FFF2-40B4-BE49-F238E27FC236}">
                <a16:creationId xmlns:a16="http://schemas.microsoft.com/office/drawing/2014/main" id="{93FCA033-1D7C-1656-5B23-0A70637FED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38050" y="5883636"/>
            <a:ext cx="5451463" cy="363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6151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726DA3E3-388E-17C1-379A-3FB97DE2D1A3}"/>
              </a:ext>
            </a:extLst>
          </p:cNvPr>
          <p:cNvSpPr/>
          <p:nvPr/>
        </p:nvSpPr>
        <p:spPr>
          <a:xfrm>
            <a:off x="1108091" y="2037403"/>
            <a:ext cx="17893665" cy="6611620"/>
          </a:xfrm>
          <a:custGeom>
            <a:avLst/>
            <a:gdLst/>
            <a:ahLst/>
            <a:cxnLst/>
            <a:rect l="l" t="t" r="r" b="b"/>
            <a:pathLst>
              <a:path w="17893665" h="6611620">
                <a:moveTo>
                  <a:pt x="17893099" y="0"/>
                </a:moveTo>
                <a:lnTo>
                  <a:pt x="0" y="0"/>
                </a:lnTo>
                <a:lnTo>
                  <a:pt x="0" y="6611201"/>
                </a:lnTo>
                <a:lnTo>
                  <a:pt x="17893099" y="6611201"/>
                </a:lnTo>
                <a:lnTo>
                  <a:pt x="17893099" y="0"/>
                </a:lnTo>
                <a:close/>
              </a:path>
            </a:pathLst>
          </a:custGeom>
          <a:solidFill>
            <a:srgbClr val="9C9FAB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>
            <a:extLst>
              <a:ext uri="{FF2B5EF4-FFF2-40B4-BE49-F238E27FC236}">
                <a16:creationId xmlns:a16="http://schemas.microsoft.com/office/drawing/2014/main" id="{DD565C90-10AE-D93B-D494-468008BA404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85250" y="2522865"/>
            <a:ext cx="8475386" cy="5640310"/>
          </a:xfrm>
          <a:prstGeom prst="rect">
            <a:avLst/>
          </a:prstGeom>
        </p:spPr>
      </p:pic>
      <p:sp>
        <p:nvSpPr>
          <p:cNvPr id="10" name="object 9">
            <a:extLst>
              <a:ext uri="{FF2B5EF4-FFF2-40B4-BE49-F238E27FC236}">
                <a16:creationId xmlns:a16="http://schemas.microsoft.com/office/drawing/2014/main" id="{78A62FFF-4594-D89F-33D5-09AD7E2E45D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93850" y="2225675"/>
            <a:ext cx="6186805" cy="767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lang="da-DK" dirty="0">
                <a:solidFill>
                  <a:srgbClr val="384C5E"/>
                </a:solidFill>
                <a:latin typeface="+mj-lt"/>
              </a:rPr>
              <a:t>Forretningsmodellen</a:t>
            </a:r>
            <a:endParaRPr spc="-25" dirty="0">
              <a:solidFill>
                <a:srgbClr val="384C5E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9257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>
            <a:extLst>
              <a:ext uri="{FF2B5EF4-FFF2-40B4-BE49-F238E27FC236}">
                <a16:creationId xmlns:a16="http://schemas.microsoft.com/office/drawing/2014/main" id="{6D601FFA-7104-1680-23D3-34B0A9321D43}"/>
              </a:ext>
            </a:extLst>
          </p:cNvPr>
          <p:cNvSpPr/>
          <p:nvPr/>
        </p:nvSpPr>
        <p:spPr>
          <a:xfrm>
            <a:off x="1108091" y="2037414"/>
            <a:ext cx="17893665" cy="6611620"/>
          </a:xfrm>
          <a:custGeom>
            <a:avLst/>
            <a:gdLst/>
            <a:ahLst/>
            <a:cxnLst/>
            <a:rect l="l" t="t" r="r" b="b"/>
            <a:pathLst>
              <a:path w="17893665" h="6611620">
                <a:moveTo>
                  <a:pt x="17893099" y="0"/>
                </a:moveTo>
                <a:lnTo>
                  <a:pt x="0" y="0"/>
                </a:lnTo>
                <a:lnTo>
                  <a:pt x="0" y="6611212"/>
                </a:lnTo>
                <a:lnTo>
                  <a:pt x="17893099" y="6611212"/>
                </a:lnTo>
                <a:lnTo>
                  <a:pt x="17893099" y="0"/>
                </a:lnTo>
                <a:close/>
              </a:path>
            </a:pathLst>
          </a:custGeom>
          <a:solidFill>
            <a:srgbClr val="FCDA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id="{F17559C1-E018-FE9A-9AB9-13EBAD689CA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02343" y="4412841"/>
            <a:ext cx="7959259" cy="186076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/>
            <a:r>
              <a:rPr lang="da-DK" sz="4000" b="1" dirty="0">
                <a:solidFill>
                  <a:srgbClr val="384C5D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Tak for jeres </a:t>
            </a:r>
            <a:br>
              <a:rPr lang="da-DK" sz="4000" b="1" dirty="0">
                <a:solidFill>
                  <a:srgbClr val="384C5D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a-DK" sz="4000" b="1" dirty="0">
                <a:solidFill>
                  <a:srgbClr val="384C5D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opmærksomhed, </a:t>
            </a:r>
            <a:br>
              <a:rPr lang="da-DK" sz="4000" b="1" dirty="0">
                <a:solidFill>
                  <a:srgbClr val="384C5D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a-DK" sz="4000" b="1" dirty="0">
                <a:solidFill>
                  <a:srgbClr val="384C5D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og god arbejdslyst!</a:t>
            </a:r>
            <a:endParaRPr lang="da-DK" sz="4000" b="1" dirty="0">
              <a:solidFill>
                <a:srgbClr val="384C5D"/>
              </a:solidFill>
              <a:latin typeface="+mj-lt"/>
            </a:endParaRP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85AFBC77-96CD-CE57-9FBD-EC126BBEF8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4022" y="2037414"/>
            <a:ext cx="9875315" cy="658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159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>
            <a:extLst>
              <a:ext uri="{FF2B5EF4-FFF2-40B4-BE49-F238E27FC236}">
                <a16:creationId xmlns:a16="http://schemas.microsoft.com/office/drawing/2014/main" id="{3D0099B9-980E-0D9E-4611-E098EF4C01CB}"/>
              </a:ext>
            </a:extLst>
          </p:cNvPr>
          <p:cNvSpPr txBox="1"/>
          <p:nvPr/>
        </p:nvSpPr>
        <p:spPr>
          <a:xfrm>
            <a:off x="9881544" y="2924033"/>
            <a:ext cx="9155756" cy="2769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da-DK" sz="1700" dirty="0">
                <a:latin typeface="+mn-lt"/>
                <a:cs typeface="LibreFranklin-Light"/>
              </a:rPr>
              <a:t>Brainstorm</a:t>
            </a:r>
            <a:r>
              <a:rPr sz="1700" spc="254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4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4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4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4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4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4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4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4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4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4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4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4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4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4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dirty="0">
                <a:latin typeface="+mn-lt"/>
                <a:cs typeface="LibreFranklin-Light"/>
              </a:rPr>
              <a:t>.</a:t>
            </a:r>
            <a:r>
              <a:rPr sz="1700" spc="-35" dirty="0">
                <a:latin typeface="+mn-lt"/>
                <a:cs typeface="LibreFranklin-Light"/>
              </a:rPr>
              <a:t> </a:t>
            </a:r>
            <a:r>
              <a:rPr sz="1700" spc="-180" dirty="0">
                <a:latin typeface="+mn-lt"/>
                <a:cs typeface="LibreFranklin-Light"/>
              </a:rPr>
              <a:t>.</a:t>
            </a:r>
            <a:r>
              <a:rPr sz="1700" spc="-30" dirty="0">
                <a:latin typeface="+mn-lt"/>
                <a:cs typeface="LibreFranklin-Light"/>
              </a:rPr>
              <a:t> </a:t>
            </a:r>
            <a:r>
              <a:rPr sz="1700" spc="-185" dirty="0">
                <a:latin typeface="+mn-lt"/>
                <a:cs typeface="LibreFranklin-Light"/>
              </a:rPr>
              <a:t>.</a:t>
            </a:r>
            <a:r>
              <a:rPr sz="1700" spc="-165" dirty="0">
                <a:latin typeface="+mn-lt"/>
                <a:cs typeface="LibreFranklin-Light"/>
              </a:rPr>
              <a:t> </a:t>
            </a:r>
            <a:r>
              <a:rPr lang="da-DK" sz="1700" spc="-50" dirty="0">
                <a:latin typeface="+mn-lt"/>
                <a:cs typeface="LibreFranklin-Light"/>
              </a:rPr>
              <a:t>Slide 1</a:t>
            </a:r>
            <a:endParaRPr sz="1700" dirty="0">
              <a:latin typeface="+mn-lt"/>
              <a:cs typeface="LibreFranklin-Light"/>
            </a:endParaRP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2648B67C-AA54-42DE-9B55-0AF8D444A72F}"/>
              </a:ext>
            </a:extLst>
          </p:cNvPr>
          <p:cNvSpPr txBox="1"/>
          <p:nvPr/>
        </p:nvSpPr>
        <p:spPr>
          <a:xfrm>
            <a:off x="9881544" y="3491052"/>
            <a:ext cx="9137650" cy="2769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da-DK" sz="1700" dirty="0">
                <a:latin typeface="+mn-lt"/>
                <a:cs typeface="LibreFranklin-Light"/>
              </a:rPr>
              <a:t>Definitioner af udvikling og innovation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spc="-18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spc="-185" dirty="0">
                <a:latin typeface="+mn-lt"/>
                <a:cs typeface="LibreFranklin-Light"/>
              </a:rPr>
              <a:t>.</a:t>
            </a:r>
            <a:r>
              <a:rPr lang="da-DK" sz="1700" spc="-165" dirty="0">
                <a:latin typeface="+mn-lt"/>
                <a:cs typeface="LibreFranklin-Light"/>
              </a:rPr>
              <a:t> </a:t>
            </a:r>
            <a:r>
              <a:rPr lang="da-DK" sz="1700" spc="-50" dirty="0">
                <a:latin typeface="+mn-lt"/>
                <a:cs typeface="LibreFranklin-Light"/>
              </a:rPr>
              <a:t>Slide 2</a:t>
            </a:r>
            <a:endParaRPr lang="da-DK" sz="1700" dirty="0">
              <a:latin typeface="+mn-lt"/>
              <a:cs typeface="LibreFranklin-Light"/>
            </a:endParaRPr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6CCF97CE-D25A-6611-5D65-492921C2BB18}"/>
              </a:ext>
            </a:extLst>
          </p:cNvPr>
          <p:cNvSpPr txBox="1"/>
          <p:nvPr/>
        </p:nvSpPr>
        <p:spPr>
          <a:xfrm>
            <a:off x="9881763" y="4058070"/>
            <a:ext cx="9141460" cy="2769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da-DK" sz="1700" dirty="0">
                <a:latin typeface="+mn-lt"/>
                <a:cs typeface="LibreFranklin-Light"/>
              </a:rPr>
              <a:t>Definitioner af typer af innovation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spc="-18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spc="-185" dirty="0">
                <a:latin typeface="+mn-lt"/>
                <a:cs typeface="LibreFranklin-Light"/>
              </a:rPr>
              <a:t>.</a:t>
            </a:r>
            <a:r>
              <a:rPr lang="da-DK" sz="1700" spc="-165" dirty="0">
                <a:latin typeface="+mn-lt"/>
                <a:cs typeface="LibreFranklin-Light"/>
              </a:rPr>
              <a:t> </a:t>
            </a:r>
            <a:r>
              <a:rPr lang="da-DK" sz="1700" spc="-50" dirty="0">
                <a:latin typeface="+mn-lt"/>
                <a:cs typeface="LibreFranklin-Light"/>
              </a:rPr>
              <a:t>Slide 3</a:t>
            </a:r>
            <a:endParaRPr lang="da-DK" sz="1700" dirty="0">
              <a:latin typeface="+mn-lt"/>
              <a:cs typeface="LibreFranklin-Light"/>
            </a:endParaRPr>
          </a:p>
        </p:txBody>
      </p:sp>
      <p:sp>
        <p:nvSpPr>
          <p:cNvPr id="7" name="object 8">
            <a:extLst>
              <a:ext uri="{FF2B5EF4-FFF2-40B4-BE49-F238E27FC236}">
                <a16:creationId xmlns:a16="http://schemas.microsoft.com/office/drawing/2014/main" id="{862CB79F-6B53-9FAD-F752-D9D07CA54AD4}"/>
              </a:ext>
            </a:extLst>
          </p:cNvPr>
          <p:cNvSpPr txBox="1"/>
          <p:nvPr/>
        </p:nvSpPr>
        <p:spPr>
          <a:xfrm>
            <a:off x="9881763" y="4625088"/>
            <a:ext cx="9137015" cy="2769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da-DK" sz="1700" dirty="0">
                <a:latin typeface="+mn-lt"/>
                <a:cs typeface="LibreFranklin-Light"/>
              </a:rPr>
              <a:t>Værdikompasset.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spc="-18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spc="-185" dirty="0">
                <a:latin typeface="+mn-lt"/>
                <a:cs typeface="LibreFranklin-Light"/>
              </a:rPr>
              <a:t>.</a:t>
            </a:r>
            <a:r>
              <a:rPr lang="da-DK" sz="1700" spc="-165" dirty="0">
                <a:latin typeface="+mn-lt"/>
                <a:cs typeface="LibreFranklin-Light"/>
              </a:rPr>
              <a:t> </a:t>
            </a:r>
            <a:r>
              <a:rPr lang="da-DK" sz="1700" spc="-50" dirty="0">
                <a:latin typeface="+mn-lt"/>
                <a:cs typeface="LibreFranklin-Light"/>
              </a:rPr>
              <a:t>Slide 4</a:t>
            </a:r>
            <a:endParaRPr lang="da-DK" sz="1700" dirty="0">
              <a:latin typeface="+mn-lt"/>
              <a:cs typeface="LibreFranklin-Light"/>
            </a:endParaRPr>
          </a:p>
        </p:txBody>
      </p:sp>
      <p:sp>
        <p:nvSpPr>
          <p:cNvPr id="8" name="object 9">
            <a:extLst>
              <a:ext uri="{FF2B5EF4-FFF2-40B4-BE49-F238E27FC236}">
                <a16:creationId xmlns:a16="http://schemas.microsoft.com/office/drawing/2014/main" id="{7A17D492-0270-35D1-600A-F55B2A55F06B}"/>
              </a:ext>
            </a:extLst>
          </p:cNvPr>
          <p:cNvSpPr txBox="1"/>
          <p:nvPr/>
        </p:nvSpPr>
        <p:spPr>
          <a:xfrm>
            <a:off x="9881763" y="5192106"/>
            <a:ext cx="9138920" cy="2769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da-DK" sz="17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Kender du dem?</a:t>
            </a:r>
            <a:r>
              <a:rPr lang="da-DK" sz="170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0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spc="-18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spc="-185" dirty="0">
                <a:latin typeface="+mn-lt"/>
                <a:cs typeface="LibreFranklin-Light"/>
              </a:rPr>
              <a:t>.</a:t>
            </a:r>
            <a:r>
              <a:rPr lang="da-DK" sz="1700" spc="-50" dirty="0">
                <a:solidFill>
                  <a:schemeClr val="tx1"/>
                </a:solidFill>
                <a:latin typeface="+mn-lt"/>
                <a:cs typeface="LibreFranklin-Light"/>
              </a:rPr>
              <a:t>Slide 6</a:t>
            </a:r>
            <a:endParaRPr sz="1700" dirty="0">
              <a:solidFill>
                <a:schemeClr val="tx1"/>
              </a:solidFill>
              <a:latin typeface="+mn-lt"/>
              <a:cs typeface="LibreFranklin-Light"/>
            </a:endParaRPr>
          </a:p>
        </p:txBody>
      </p:sp>
      <p:sp>
        <p:nvSpPr>
          <p:cNvPr id="9" name="object 10">
            <a:extLst>
              <a:ext uri="{FF2B5EF4-FFF2-40B4-BE49-F238E27FC236}">
                <a16:creationId xmlns:a16="http://schemas.microsoft.com/office/drawing/2014/main" id="{518EA89D-51B0-B060-280C-391A9808531E}"/>
              </a:ext>
            </a:extLst>
          </p:cNvPr>
          <p:cNvSpPr txBox="1"/>
          <p:nvPr/>
        </p:nvSpPr>
        <p:spPr>
          <a:xfrm>
            <a:off x="9881763" y="5759125"/>
            <a:ext cx="9137650" cy="2769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da-DK" sz="17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Fortid – Nutid – Fre</a:t>
            </a:r>
            <a:r>
              <a:rPr lang="da-DK" sz="17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mtid!</a:t>
            </a:r>
            <a:r>
              <a:rPr lang="da-DK" sz="170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0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0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5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0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spc="-18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0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spc="-185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165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spc="-50" dirty="0">
                <a:solidFill>
                  <a:schemeClr val="tx1"/>
                </a:solidFill>
                <a:latin typeface="+mn-lt"/>
                <a:cs typeface="LibreFranklin-Light"/>
              </a:rPr>
              <a:t>Slide 7</a:t>
            </a:r>
            <a:endParaRPr lang="da-DK" sz="1700" dirty="0">
              <a:solidFill>
                <a:schemeClr val="tx1"/>
              </a:solidFill>
              <a:latin typeface="+mn-lt"/>
              <a:cs typeface="LibreFranklin-Light"/>
            </a:endParaRPr>
          </a:p>
        </p:txBody>
      </p:sp>
      <p:sp>
        <p:nvSpPr>
          <p:cNvPr id="10" name="object 11">
            <a:extLst>
              <a:ext uri="{FF2B5EF4-FFF2-40B4-BE49-F238E27FC236}">
                <a16:creationId xmlns:a16="http://schemas.microsoft.com/office/drawing/2014/main" id="{C8BA363B-C33F-F5A6-23CF-C419990403A0}"/>
              </a:ext>
            </a:extLst>
          </p:cNvPr>
          <p:cNvSpPr txBox="1"/>
          <p:nvPr/>
        </p:nvSpPr>
        <p:spPr>
          <a:xfrm>
            <a:off x="9881763" y="6326143"/>
            <a:ext cx="9137650" cy="2769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da-DK" sz="17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Let/Svært/Billigt/Dyrt</a:t>
            </a:r>
            <a:r>
              <a:rPr lang="da-DK" sz="17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r>
              <a:rPr lang="da-DK" sz="170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0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0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5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0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spc="-18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0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spc="-185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165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spc="-50" dirty="0">
                <a:solidFill>
                  <a:schemeClr val="tx1"/>
                </a:solidFill>
                <a:latin typeface="+mn-lt"/>
                <a:cs typeface="LibreFranklin-Light"/>
              </a:rPr>
              <a:t>Slide 9</a:t>
            </a:r>
            <a:endParaRPr lang="da-DK" sz="1700" dirty="0">
              <a:solidFill>
                <a:schemeClr val="tx1"/>
              </a:solidFill>
              <a:latin typeface="+mn-lt"/>
              <a:cs typeface="LibreFranklin-Light"/>
            </a:endParaRPr>
          </a:p>
        </p:txBody>
      </p:sp>
      <p:sp>
        <p:nvSpPr>
          <p:cNvPr id="11" name="object 12">
            <a:extLst>
              <a:ext uri="{FF2B5EF4-FFF2-40B4-BE49-F238E27FC236}">
                <a16:creationId xmlns:a16="http://schemas.microsoft.com/office/drawing/2014/main" id="{7BBEFDEE-3F0E-A60E-FF7D-FE2F74AD491E}"/>
              </a:ext>
            </a:extLst>
          </p:cNvPr>
          <p:cNvSpPr txBox="1"/>
          <p:nvPr/>
        </p:nvSpPr>
        <p:spPr>
          <a:xfrm>
            <a:off x="9881763" y="6893162"/>
            <a:ext cx="9136380" cy="2769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da-DK" sz="17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Vis det!</a:t>
            </a:r>
            <a:r>
              <a:rPr lang="da-DK" sz="170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0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0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5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0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 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 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spc="-18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0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spc="-185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165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spc="-50" dirty="0">
                <a:solidFill>
                  <a:schemeClr val="tx1"/>
                </a:solidFill>
                <a:latin typeface="+mn-lt"/>
                <a:cs typeface="LibreFranklin-Light"/>
              </a:rPr>
              <a:t>Slide 10</a:t>
            </a:r>
            <a:endParaRPr lang="da-DK" sz="1700" dirty="0">
              <a:solidFill>
                <a:schemeClr val="tx1"/>
              </a:solidFill>
              <a:latin typeface="+mn-lt"/>
              <a:cs typeface="LibreFranklin-Light"/>
            </a:endParaRPr>
          </a:p>
        </p:txBody>
      </p:sp>
      <p:sp>
        <p:nvSpPr>
          <p:cNvPr id="12" name="object 13">
            <a:extLst>
              <a:ext uri="{FF2B5EF4-FFF2-40B4-BE49-F238E27FC236}">
                <a16:creationId xmlns:a16="http://schemas.microsoft.com/office/drawing/2014/main" id="{8B95BAD2-8009-12B7-455E-00FD51EFD6BF}"/>
              </a:ext>
            </a:extLst>
          </p:cNvPr>
          <p:cNvSpPr txBox="1"/>
          <p:nvPr/>
        </p:nvSpPr>
        <p:spPr>
          <a:xfrm>
            <a:off x="9881763" y="7460180"/>
            <a:ext cx="9135745" cy="2769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da-DK" sz="17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Forretningsmodellen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0" dirty="0">
                <a:latin typeface="+mn-lt"/>
                <a:cs typeface="LibreFranklin-Light"/>
              </a:rPr>
              <a:t> </a:t>
            </a:r>
            <a:r>
              <a:rPr lang="da-DK" sz="1700" dirty="0">
                <a:latin typeface="+mn-lt"/>
                <a:cs typeface="LibreFranklin-Light"/>
              </a:rPr>
              <a:t>.</a:t>
            </a:r>
            <a:r>
              <a:rPr lang="da-DK" sz="1700" spc="-35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spc="-180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30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spc="-185" dirty="0">
                <a:solidFill>
                  <a:schemeClr val="tx1"/>
                </a:solidFill>
                <a:latin typeface="+mn-lt"/>
                <a:cs typeface="LibreFranklin-Light"/>
              </a:rPr>
              <a:t>.</a:t>
            </a:r>
            <a:r>
              <a:rPr lang="da-DK" sz="1700" spc="-165" dirty="0">
                <a:solidFill>
                  <a:schemeClr val="tx1"/>
                </a:solidFill>
                <a:latin typeface="+mn-lt"/>
                <a:cs typeface="LibreFranklin-Light"/>
              </a:rPr>
              <a:t> </a:t>
            </a:r>
            <a:r>
              <a:rPr lang="da-DK" sz="1700" spc="-50" dirty="0">
                <a:solidFill>
                  <a:schemeClr val="tx1"/>
                </a:solidFill>
                <a:latin typeface="+mn-lt"/>
                <a:cs typeface="LibreFranklin-Light"/>
              </a:rPr>
              <a:t>Slide 11</a:t>
            </a:r>
            <a:endParaRPr lang="da-DK" sz="1700" dirty="0">
              <a:solidFill>
                <a:schemeClr val="tx1"/>
              </a:solidFill>
              <a:latin typeface="+mn-lt"/>
              <a:cs typeface="LibreFranklin-Light"/>
            </a:endParaRPr>
          </a:p>
        </p:txBody>
      </p:sp>
      <p:sp>
        <p:nvSpPr>
          <p:cNvPr id="13" name="object 14">
            <a:extLst>
              <a:ext uri="{FF2B5EF4-FFF2-40B4-BE49-F238E27FC236}">
                <a16:creationId xmlns:a16="http://schemas.microsoft.com/office/drawing/2014/main" id="{C9001263-5A63-F82E-A653-5FA50273E020}"/>
              </a:ext>
            </a:extLst>
          </p:cNvPr>
          <p:cNvSpPr txBox="1"/>
          <p:nvPr/>
        </p:nvSpPr>
        <p:spPr>
          <a:xfrm>
            <a:off x="1108091" y="2037424"/>
            <a:ext cx="4684395" cy="6731000"/>
          </a:xfrm>
          <a:prstGeom prst="rect">
            <a:avLst/>
          </a:prstGeom>
          <a:solidFill>
            <a:srgbClr val="C6C7CE"/>
          </a:solidFill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1600" dirty="0">
              <a:latin typeface="+mn-lt"/>
              <a:cs typeface="Times New Roman"/>
            </a:endParaRPr>
          </a:p>
          <a:p>
            <a:pPr marL="323215">
              <a:lnSpc>
                <a:spcPct val="100000"/>
              </a:lnSpc>
            </a:pPr>
            <a:r>
              <a:rPr sz="1450" dirty="0">
                <a:latin typeface="+mn-lt"/>
                <a:cs typeface="LibreFranklin-Light"/>
              </a:rPr>
              <a:t>ISBN</a:t>
            </a:r>
            <a:r>
              <a:rPr sz="1450" spc="180" dirty="0">
                <a:latin typeface="+mn-lt"/>
                <a:cs typeface="LibreFranklin-Light"/>
              </a:rPr>
              <a:t> </a:t>
            </a:r>
            <a:r>
              <a:rPr sz="1450" spc="-10" dirty="0">
                <a:latin typeface="+mn-lt"/>
                <a:cs typeface="LibreFranklin-Light"/>
              </a:rPr>
              <a:t>978-</a:t>
            </a:r>
            <a:r>
              <a:rPr sz="1450" spc="-50" dirty="0">
                <a:latin typeface="+mn-lt"/>
                <a:cs typeface="LibreFranklin-Light"/>
              </a:rPr>
              <a:t>87-</a:t>
            </a:r>
            <a:r>
              <a:rPr sz="1450" dirty="0">
                <a:latin typeface="+mn-lt"/>
                <a:cs typeface="LibreFranklin-Light"/>
              </a:rPr>
              <a:t>94068-</a:t>
            </a:r>
            <a:r>
              <a:rPr sz="1450" spc="-60" dirty="0">
                <a:latin typeface="+mn-lt"/>
                <a:cs typeface="LibreFranklin-Light"/>
              </a:rPr>
              <a:t>07-</a:t>
            </a:r>
            <a:r>
              <a:rPr sz="1450" spc="-50" dirty="0">
                <a:latin typeface="+mn-lt"/>
                <a:cs typeface="LibreFranklin-Light"/>
              </a:rPr>
              <a:t>9</a:t>
            </a:r>
            <a:endParaRPr sz="1450" dirty="0">
              <a:latin typeface="+mn-lt"/>
              <a:cs typeface="LibreFranklin-Light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450" dirty="0">
              <a:latin typeface="+mn-lt"/>
              <a:cs typeface="LibreFranklin-Light"/>
            </a:endParaRPr>
          </a:p>
          <a:p>
            <a:pPr marL="323215">
              <a:lnSpc>
                <a:spcPct val="100000"/>
              </a:lnSpc>
            </a:pPr>
            <a:r>
              <a:rPr sz="1450" dirty="0">
                <a:latin typeface="+mn-lt"/>
                <a:cs typeface="LibreFranklin-Light"/>
              </a:rPr>
              <a:t>Copyright</a:t>
            </a:r>
            <a:r>
              <a:rPr sz="1450" spc="-4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2023</a:t>
            </a:r>
            <a:r>
              <a:rPr sz="1450" spc="-4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Fonden</a:t>
            </a:r>
            <a:r>
              <a:rPr sz="1450" spc="-4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for</a:t>
            </a:r>
            <a:r>
              <a:rPr sz="1450" spc="-40" dirty="0">
                <a:latin typeface="+mn-lt"/>
                <a:cs typeface="LibreFranklin-Light"/>
              </a:rPr>
              <a:t> </a:t>
            </a:r>
            <a:r>
              <a:rPr sz="1450" spc="-10" dirty="0">
                <a:latin typeface="+mn-lt"/>
                <a:cs typeface="LibreFranklin-Light"/>
              </a:rPr>
              <a:t>Entreprenørskab</a:t>
            </a:r>
            <a:endParaRPr sz="1450" dirty="0">
              <a:latin typeface="+mn-lt"/>
              <a:cs typeface="LibreFranklin-Light"/>
            </a:endParaRPr>
          </a:p>
          <a:p>
            <a:pPr>
              <a:lnSpc>
                <a:spcPct val="100000"/>
              </a:lnSpc>
            </a:pPr>
            <a:endParaRPr sz="1950" dirty="0">
              <a:latin typeface="+mn-lt"/>
              <a:cs typeface="LibreFranklin-Light"/>
            </a:endParaRPr>
          </a:p>
          <a:p>
            <a:pPr marL="323215" marR="370840">
              <a:lnSpc>
                <a:spcPct val="135900"/>
              </a:lnSpc>
              <a:spcBef>
                <a:spcPts val="5"/>
              </a:spcBef>
            </a:pPr>
            <a:r>
              <a:rPr sz="1450" spc="-10" dirty="0">
                <a:latin typeface="+mn-lt"/>
                <a:cs typeface="LibreFranklin-Light"/>
              </a:rPr>
              <a:t>Fotografisk, </a:t>
            </a:r>
            <a:r>
              <a:rPr sz="1450" dirty="0">
                <a:latin typeface="+mn-lt"/>
                <a:cs typeface="LibreFranklin-Light"/>
              </a:rPr>
              <a:t>mekanisk</a:t>
            </a:r>
            <a:r>
              <a:rPr sz="1450" spc="-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eller</a:t>
            </a:r>
            <a:r>
              <a:rPr sz="1450" spc="-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anden</a:t>
            </a:r>
            <a:r>
              <a:rPr sz="1450" spc="-5" dirty="0">
                <a:latin typeface="+mn-lt"/>
                <a:cs typeface="LibreFranklin-Light"/>
              </a:rPr>
              <a:t> </a:t>
            </a:r>
            <a:r>
              <a:rPr sz="1450" spc="-10" dirty="0">
                <a:latin typeface="+mn-lt"/>
                <a:cs typeface="LibreFranklin-Light"/>
              </a:rPr>
              <a:t>gengivelse</a:t>
            </a:r>
            <a:r>
              <a:rPr sz="1450" spc="50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af</a:t>
            </a:r>
            <a:r>
              <a:rPr sz="1450" spc="-4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dette</a:t>
            </a:r>
            <a:r>
              <a:rPr sz="1450" spc="-4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materiale</a:t>
            </a:r>
            <a:r>
              <a:rPr sz="1450" spc="-4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eller</a:t>
            </a:r>
            <a:r>
              <a:rPr sz="1450" spc="-3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dele</a:t>
            </a:r>
            <a:r>
              <a:rPr sz="1450" spc="-4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af</a:t>
            </a:r>
            <a:r>
              <a:rPr sz="1450" spc="-4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det</a:t>
            </a:r>
            <a:r>
              <a:rPr sz="1450" spc="-3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er</a:t>
            </a:r>
            <a:r>
              <a:rPr sz="1450" spc="-4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ikke</a:t>
            </a:r>
            <a:r>
              <a:rPr sz="1450" spc="-40" dirty="0">
                <a:latin typeface="+mn-lt"/>
                <a:cs typeface="LibreFranklin-Light"/>
              </a:rPr>
              <a:t> </a:t>
            </a:r>
            <a:r>
              <a:rPr sz="1450" spc="-10" dirty="0">
                <a:latin typeface="+mn-lt"/>
                <a:cs typeface="LibreFranklin-Light"/>
              </a:rPr>
              <a:t>tilladt </a:t>
            </a:r>
            <a:r>
              <a:rPr sz="1450" dirty="0">
                <a:latin typeface="+mn-lt"/>
                <a:cs typeface="LibreFranklin-Light"/>
              </a:rPr>
              <a:t>ifølge</a:t>
            </a:r>
            <a:r>
              <a:rPr sz="1450" spc="-3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gældende</a:t>
            </a:r>
            <a:r>
              <a:rPr sz="1450" spc="-3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dansk</a:t>
            </a:r>
            <a:r>
              <a:rPr sz="1450" spc="-2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lov</a:t>
            </a:r>
            <a:r>
              <a:rPr sz="1450" spc="-3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om</a:t>
            </a:r>
            <a:r>
              <a:rPr sz="1450" spc="-25" dirty="0">
                <a:latin typeface="+mn-lt"/>
                <a:cs typeface="LibreFranklin-Light"/>
              </a:rPr>
              <a:t> </a:t>
            </a:r>
            <a:r>
              <a:rPr sz="1450" spc="-10" dirty="0">
                <a:latin typeface="+mn-lt"/>
                <a:cs typeface="LibreFranklin-Light"/>
              </a:rPr>
              <a:t>ophavsret</a:t>
            </a:r>
            <a:r>
              <a:rPr sz="1450" spc="-165" dirty="0">
                <a:latin typeface="+mn-lt"/>
                <a:cs typeface="LibreFranklin-Light"/>
              </a:rPr>
              <a:t> </a:t>
            </a:r>
            <a:r>
              <a:rPr sz="1450" spc="-50" dirty="0">
                <a:latin typeface="+mn-lt"/>
                <a:cs typeface="LibreFranklin-Light"/>
              </a:rPr>
              <a:t>.</a:t>
            </a:r>
            <a:endParaRPr sz="1450" dirty="0">
              <a:latin typeface="+mn-lt"/>
              <a:cs typeface="LibreFranklin-Light"/>
            </a:endParaRPr>
          </a:p>
          <a:p>
            <a:pPr marL="323215" marR="2073910">
              <a:lnSpc>
                <a:spcPct val="271800"/>
              </a:lnSpc>
            </a:pPr>
            <a:r>
              <a:rPr sz="1450" dirty="0">
                <a:latin typeface="+mn-lt"/>
                <a:cs typeface="LibreFranklin-Light"/>
              </a:rPr>
              <a:t>1</a:t>
            </a:r>
            <a:r>
              <a:rPr sz="1450" spc="-165" dirty="0">
                <a:latin typeface="+mn-lt"/>
                <a:cs typeface="LibreFranklin-Light"/>
              </a:rPr>
              <a:t> </a:t>
            </a:r>
            <a:r>
              <a:rPr sz="1450" spc="-155" dirty="0">
                <a:latin typeface="+mn-lt"/>
                <a:cs typeface="LibreFranklin-Light"/>
              </a:rPr>
              <a:t>.</a:t>
            </a:r>
            <a:r>
              <a:rPr sz="1450" spc="-20" dirty="0">
                <a:latin typeface="+mn-lt"/>
                <a:cs typeface="LibreFranklin-Light"/>
              </a:rPr>
              <a:t> </a:t>
            </a:r>
            <a:r>
              <a:rPr sz="1450" spc="-10" dirty="0">
                <a:latin typeface="+mn-lt"/>
                <a:cs typeface="LibreFranklin-Light"/>
              </a:rPr>
              <a:t>udgave</a:t>
            </a:r>
            <a:r>
              <a:rPr sz="1450" spc="-1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september</a:t>
            </a:r>
            <a:r>
              <a:rPr sz="1450" spc="-20" dirty="0">
                <a:latin typeface="+mn-lt"/>
                <a:cs typeface="LibreFranklin-Light"/>
              </a:rPr>
              <a:t> 2023 </a:t>
            </a:r>
            <a:r>
              <a:rPr sz="1450" spc="-10" dirty="0">
                <a:latin typeface="+mn-lt"/>
                <a:cs typeface="LibreFranklin-Light"/>
              </a:rPr>
              <a:t>Forlag</a:t>
            </a:r>
            <a:endParaRPr sz="1450" dirty="0">
              <a:latin typeface="+mn-lt"/>
              <a:cs typeface="LibreFranklin-Light"/>
            </a:endParaRPr>
          </a:p>
          <a:p>
            <a:pPr>
              <a:lnSpc>
                <a:spcPct val="100000"/>
              </a:lnSpc>
            </a:pPr>
            <a:endParaRPr sz="1950" dirty="0">
              <a:latin typeface="+mn-lt"/>
              <a:cs typeface="LibreFranklin-Light"/>
            </a:endParaRPr>
          </a:p>
          <a:p>
            <a:pPr marL="323215" marR="1927225">
              <a:lnSpc>
                <a:spcPct val="135900"/>
              </a:lnSpc>
            </a:pPr>
            <a:r>
              <a:rPr sz="1450" dirty="0">
                <a:latin typeface="+mn-lt"/>
                <a:cs typeface="LibreFranklin-Light"/>
              </a:rPr>
              <a:t>Fonden</a:t>
            </a:r>
            <a:r>
              <a:rPr sz="1450" spc="-5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for</a:t>
            </a:r>
            <a:r>
              <a:rPr sz="1450" spc="-45" dirty="0">
                <a:latin typeface="+mn-lt"/>
                <a:cs typeface="LibreFranklin-Light"/>
              </a:rPr>
              <a:t> </a:t>
            </a:r>
            <a:r>
              <a:rPr sz="1450" spc="-10" dirty="0">
                <a:latin typeface="+mn-lt"/>
                <a:cs typeface="LibreFranklin-Light"/>
              </a:rPr>
              <a:t>Entreprenørskab Ejlskovsgade </a:t>
            </a:r>
            <a:r>
              <a:rPr sz="1450" spc="-25" dirty="0">
                <a:latin typeface="+mn-lt"/>
                <a:cs typeface="LibreFranklin-Light"/>
              </a:rPr>
              <a:t>3D</a:t>
            </a:r>
            <a:endParaRPr sz="1450" dirty="0">
              <a:latin typeface="+mn-lt"/>
              <a:cs typeface="LibreFranklin-Light"/>
            </a:endParaRPr>
          </a:p>
          <a:p>
            <a:pPr marL="323215">
              <a:lnSpc>
                <a:spcPct val="100000"/>
              </a:lnSpc>
              <a:spcBef>
                <a:spcPts val="625"/>
              </a:spcBef>
            </a:pPr>
            <a:r>
              <a:rPr sz="1450" dirty="0">
                <a:latin typeface="+mn-lt"/>
                <a:cs typeface="LibreFranklin-Light"/>
              </a:rPr>
              <a:t>DK</a:t>
            </a:r>
            <a:r>
              <a:rPr sz="1450" spc="-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– 5000 Odense </a:t>
            </a:r>
            <a:r>
              <a:rPr sz="1450" spc="-50" dirty="0">
                <a:latin typeface="+mn-lt"/>
                <a:cs typeface="LibreFranklin-Light"/>
              </a:rPr>
              <a:t>C</a:t>
            </a:r>
            <a:endParaRPr sz="1450" dirty="0">
              <a:latin typeface="+mn-lt"/>
              <a:cs typeface="LibreFranklin-Light"/>
            </a:endParaRPr>
          </a:p>
          <a:p>
            <a:pPr>
              <a:lnSpc>
                <a:spcPct val="100000"/>
              </a:lnSpc>
            </a:pPr>
            <a:endParaRPr sz="1950" dirty="0">
              <a:latin typeface="+mn-lt"/>
              <a:cs typeface="LibreFranklin-Light"/>
            </a:endParaRPr>
          </a:p>
          <a:p>
            <a:pPr marL="323215" marR="528955">
              <a:lnSpc>
                <a:spcPct val="135900"/>
              </a:lnSpc>
            </a:pPr>
            <a:r>
              <a:rPr sz="1450" spc="-10" dirty="0">
                <a:latin typeface="+mn-lt"/>
                <a:cs typeface="LibreFranklin-Light"/>
              </a:rPr>
              <a:t>Materialet</a:t>
            </a:r>
            <a:r>
              <a:rPr sz="1450" spc="-3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er</a:t>
            </a:r>
            <a:r>
              <a:rPr sz="1450" spc="-3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udarbejdet</a:t>
            </a:r>
            <a:r>
              <a:rPr sz="1450" spc="-3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af</a:t>
            </a:r>
            <a:r>
              <a:rPr sz="1450" spc="-3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Fonden</a:t>
            </a:r>
            <a:r>
              <a:rPr sz="1450" spc="-3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for</a:t>
            </a:r>
            <a:r>
              <a:rPr sz="1450" spc="-30" dirty="0">
                <a:latin typeface="+mn-lt"/>
                <a:cs typeface="LibreFranklin-Light"/>
              </a:rPr>
              <a:t> </a:t>
            </a:r>
            <a:r>
              <a:rPr sz="1450" spc="-10" dirty="0">
                <a:latin typeface="+mn-lt"/>
                <a:cs typeface="LibreFranklin-Light"/>
              </a:rPr>
              <a:t>Entre- </a:t>
            </a:r>
            <a:r>
              <a:rPr sz="1450" dirty="0">
                <a:latin typeface="+mn-lt"/>
                <a:cs typeface="LibreFranklin-Light"/>
              </a:rPr>
              <a:t>prenørskab</a:t>
            </a:r>
            <a:r>
              <a:rPr sz="1450" spc="-1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i</a:t>
            </a:r>
            <a:r>
              <a:rPr sz="1450" spc="-1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samarbejde</a:t>
            </a:r>
            <a:r>
              <a:rPr sz="1450" spc="-1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med</a:t>
            </a:r>
            <a:r>
              <a:rPr sz="1450" spc="-1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Lene</a:t>
            </a:r>
            <a:r>
              <a:rPr sz="1450" spc="-10" dirty="0">
                <a:latin typeface="+mn-lt"/>
                <a:cs typeface="LibreFranklin-Light"/>
              </a:rPr>
              <a:t> Rømer</a:t>
            </a:r>
            <a:r>
              <a:rPr sz="1450" spc="-160" dirty="0">
                <a:latin typeface="+mn-lt"/>
                <a:cs typeface="LibreFranklin-Light"/>
              </a:rPr>
              <a:t> </a:t>
            </a:r>
            <a:r>
              <a:rPr sz="1450" spc="-50" dirty="0">
                <a:latin typeface="+mn-lt"/>
                <a:cs typeface="LibreFranklin-Light"/>
              </a:rPr>
              <a:t>.</a:t>
            </a:r>
            <a:endParaRPr sz="1450" dirty="0">
              <a:latin typeface="+mn-lt"/>
              <a:cs typeface="LibreFranklin-Light"/>
            </a:endParaRPr>
          </a:p>
          <a:p>
            <a:pPr marL="323215" marR="661670">
              <a:lnSpc>
                <a:spcPct val="135900"/>
              </a:lnSpc>
            </a:pPr>
            <a:r>
              <a:rPr sz="1450" dirty="0">
                <a:latin typeface="+mn-lt"/>
                <a:cs typeface="LibreFranklin-Light"/>
              </a:rPr>
              <a:t>I</a:t>
            </a:r>
            <a:r>
              <a:rPr sz="1450" spc="-35" dirty="0">
                <a:latin typeface="+mn-lt"/>
                <a:cs typeface="LibreFranklin-Light"/>
              </a:rPr>
              <a:t> </a:t>
            </a:r>
            <a:r>
              <a:rPr sz="1450" spc="-10" dirty="0">
                <a:latin typeface="+mn-lt"/>
                <a:cs typeface="LibreFranklin-Light"/>
              </a:rPr>
              <a:t>materialet</a:t>
            </a:r>
            <a:r>
              <a:rPr sz="1450" spc="-3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er</a:t>
            </a:r>
            <a:r>
              <a:rPr sz="1450" spc="-3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der</a:t>
            </a:r>
            <a:r>
              <a:rPr sz="1450" spc="-3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hentet</a:t>
            </a:r>
            <a:r>
              <a:rPr sz="1450" spc="-3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inspiration</a:t>
            </a:r>
            <a:r>
              <a:rPr sz="1450" spc="-35" dirty="0">
                <a:latin typeface="+mn-lt"/>
                <a:cs typeface="LibreFranklin-Light"/>
              </a:rPr>
              <a:t> </a:t>
            </a:r>
            <a:r>
              <a:rPr sz="1450" spc="-25" dirty="0">
                <a:latin typeface="+mn-lt"/>
                <a:cs typeface="LibreFranklin-Light"/>
              </a:rPr>
              <a:t>og </a:t>
            </a:r>
            <a:r>
              <a:rPr sz="1450" dirty="0">
                <a:latin typeface="+mn-lt"/>
                <a:cs typeface="LibreFranklin-Light"/>
              </a:rPr>
              <a:t>øvelser</a:t>
            </a:r>
            <a:r>
              <a:rPr sz="1450" spc="-1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fra</a:t>
            </a:r>
            <a:r>
              <a:rPr sz="1450" spc="-10" dirty="0">
                <a:latin typeface="+mn-lt"/>
                <a:cs typeface="LibreFranklin-Light"/>
              </a:rPr>
              <a:t> forskellige </a:t>
            </a:r>
            <a:r>
              <a:rPr sz="1450" spc="-20" dirty="0">
                <a:latin typeface="+mn-lt"/>
                <a:cs typeface="LibreFranklin-Light"/>
              </a:rPr>
              <a:t>websider</a:t>
            </a:r>
            <a:r>
              <a:rPr sz="1450" spc="-155" dirty="0">
                <a:latin typeface="+mn-lt"/>
                <a:cs typeface="LibreFranklin-Light"/>
              </a:rPr>
              <a:t> .</a:t>
            </a:r>
            <a:r>
              <a:rPr sz="1450" spc="-1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Der</a:t>
            </a:r>
            <a:r>
              <a:rPr sz="1450" spc="-1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er</a:t>
            </a:r>
            <a:r>
              <a:rPr sz="1450" spc="-15" dirty="0">
                <a:latin typeface="+mn-lt"/>
                <a:cs typeface="LibreFranklin-Light"/>
              </a:rPr>
              <a:t> </a:t>
            </a:r>
            <a:r>
              <a:rPr sz="1450" spc="-20" dirty="0">
                <a:latin typeface="+mn-lt"/>
                <a:cs typeface="LibreFranklin-Light"/>
              </a:rPr>
              <a:t>hen- </a:t>
            </a:r>
            <a:r>
              <a:rPr sz="1450" dirty="0">
                <a:latin typeface="+mn-lt"/>
                <a:cs typeface="LibreFranklin-Light"/>
              </a:rPr>
              <a:t>visning</a:t>
            </a:r>
            <a:r>
              <a:rPr sz="1450" spc="-3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til</a:t>
            </a:r>
            <a:r>
              <a:rPr sz="1450" spc="-2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disse,</a:t>
            </a:r>
            <a:r>
              <a:rPr sz="1450" spc="-3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første</a:t>
            </a:r>
            <a:r>
              <a:rPr sz="1450" spc="-2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gang</a:t>
            </a:r>
            <a:r>
              <a:rPr sz="1450" spc="-25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de</a:t>
            </a:r>
            <a:r>
              <a:rPr sz="1450" spc="-30" dirty="0">
                <a:latin typeface="+mn-lt"/>
                <a:cs typeface="LibreFranklin-Light"/>
              </a:rPr>
              <a:t> </a:t>
            </a:r>
            <a:r>
              <a:rPr sz="1450" dirty="0">
                <a:latin typeface="+mn-lt"/>
                <a:cs typeface="LibreFranklin-Light"/>
              </a:rPr>
              <a:t>nævnes</a:t>
            </a:r>
            <a:r>
              <a:rPr sz="1450" spc="-165" dirty="0">
                <a:latin typeface="+mn-lt"/>
                <a:cs typeface="LibreFranklin-Light"/>
              </a:rPr>
              <a:t> </a:t>
            </a:r>
            <a:r>
              <a:rPr sz="1450" spc="-50" dirty="0">
                <a:latin typeface="+mn-lt"/>
                <a:cs typeface="LibreFranklin-Light"/>
              </a:rPr>
              <a:t>.</a:t>
            </a:r>
            <a:endParaRPr sz="1450" dirty="0">
              <a:latin typeface="+mn-lt"/>
              <a:cs typeface="LibreFranklin-Light"/>
            </a:endParaRPr>
          </a:p>
        </p:txBody>
      </p:sp>
      <p:sp>
        <p:nvSpPr>
          <p:cNvPr id="16" name="object 10">
            <a:extLst>
              <a:ext uri="{FF2B5EF4-FFF2-40B4-BE49-F238E27FC236}">
                <a16:creationId xmlns:a16="http://schemas.microsoft.com/office/drawing/2014/main" id="{E6CF2875-A4EC-84DA-365F-9FD8C4143C7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1545" y="1898366"/>
            <a:ext cx="9135964" cy="629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r>
              <a:rPr lang="da-DK" sz="4000" b="1" dirty="0">
                <a:solidFill>
                  <a:srgbClr val="384C5D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Indholdsfortegnelse</a:t>
            </a:r>
            <a:endParaRPr lang="da-DK" sz="4000" b="1" dirty="0">
              <a:solidFill>
                <a:srgbClr val="384C5D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9836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11A46191-AC0F-B258-2A64-761734EA64F7}"/>
              </a:ext>
            </a:extLst>
          </p:cNvPr>
          <p:cNvSpPr/>
          <p:nvPr/>
        </p:nvSpPr>
        <p:spPr>
          <a:xfrm>
            <a:off x="1108091" y="2037413"/>
            <a:ext cx="17893665" cy="7046261"/>
          </a:xfrm>
          <a:custGeom>
            <a:avLst/>
            <a:gdLst/>
            <a:ahLst/>
            <a:cxnLst/>
            <a:rect l="l" t="t" r="r" b="b"/>
            <a:pathLst>
              <a:path w="17893665" h="6611620">
                <a:moveTo>
                  <a:pt x="17893099" y="0"/>
                </a:moveTo>
                <a:lnTo>
                  <a:pt x="0" y="0"/>
                </a:lnTo>
                <a:lnTo>
                  <a:pt x="0" y="6611212"/>
                </a:lnTo>
                <a:lnTo>
                  <a:pt x="17893099" y="6611212"/>
                </a:lnTo>
                <a:lnTo>
                  <a:pt x="17893099" y="0"/>
                </a:lnTo>
                <a:close/>
              </a:path>
            </a:pathLst>
          </a:custGeom>
          <a:solidFill>
            <a:srgbClr val="FCDA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91742D70-8ED5-C919-B50C-6D31424A7C8B}"/>
              </a:ext>
            </a:extLst>
          </p:cNvPr>
          <p:cNvSpPr txBox="1">
            <a:spLocks/>
          </p:cNvSpPr>
          <p:nvPr/>
        </p:nvSpPr>
        <p:spPr>
          <a:xfrm>
            <a:off x="1365250" y="2225675"/>
            <a:ext cx="10515600" cy="629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da-DK" sz="4000" b="1" dirty="0">
                <a:solidFill>
                  <a:srgbClr val="384C5D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Brainstorm</a:t>
            </a:r>
            <a:endParaRPr lang="da-DK" sz="4000" b="1" dirty="0">
              <a:solidFill>
                <a:srgbClr val="384C5D"/>
              </a:solidFill>
            </a:endParaRPr>
          </a:p>
        </p:txBody>
      </p:sp>
      <p:sp>
        <p:nvSpPr>
          <p:cNvPr id="5" name="object 13">
            <a:extLst>
              <a:ext uri="{FF2B5EF4-FFF2-40B4-BE49-F238E27FC236}">
                <a16:creationId xmlns:a16="http://schemas.microsoft.com/office/drawing/2014/main" id="{33A2496A-88E1-C70B-D2FD-E4D4D4635AC9}"/>
              </a:ext>
            </a:extLst>
          </p:cNvPr>
          <p:cNvSpPr txBox="1"/>
          <p:nvPr/>
        </p:nvSpPr>
        <p:spPr>
          <a:xfrm>
            <a:off x="1365249" y="3090515"/>
            <a:ext cx="17648797" cy="58137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r>
              <a:rPr lang="da-DK" sz="2900" b="1" spc="-20" dirty="0">
                <a:solidFill>
                  <a:srgbClr val="384C5E"/>
                </a:solidFill>
                <a:latin typeface="+mn-lt"/>
                <a:cs typeface="Libre Franklin"/>
              </a:rPr>
              <a:t>Undgå vurderinger:</a:t>
            </a:r>
            <a:r>
              <a:rPr lang="da-DK" sz="29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a-DK" sz="2900" dirty="0">
                <a:solidFill>
                  <a:schemeClr val="tx1"/>
                </a:solidFill>
                <a:latin typeface="+mn-lt"/>
              </a:rPr>
              <a:t>Der er ingen dårlige idéer på dette tidspunkt. Vurderinger kommer senere. </a:t>
            </a:r>
          </a:p>
          <a:p>
            <a:endParaRPr lang="da-DK" sz="2900" dirty="0">
              <a:solidFill>
                <a:schemeClr val="tx1"/>
              </a:solidFill>
              <a:latin typeface="+mn-lt"/>
            </a:endParaRPr>
          </a:p>
          <a:p>
            <a:r>
              <a:rPr lang="da-DK" sz="2900" b="1" spc="-20" dirty="0">
                <a:solidFill>
                  <a:srgbClr val="384C5E"/>
                </a:solidFill>
                <a:latin typeface="+mn-lt"/>
                <a:cs typeface="Libre Franklin"/>
              </a:rPr>
              <a:t>Lad de vilde idéer komme frem: </a:t>
            </a:r>
            <a:r>
              <a:rPr lang="da-DK" sz="2900" dirty="0">
                <a:solidFill>
                  <a:schemeClr val="tx1"/>
                </a:solidFill>
                <a:latin typeface="+mn-lt"/>
              </a:rPr>
              <a:t>Det er ofte den vilde idé, der skaber fornyelse. </a:t>
            </a:r>
            <a:br>
              <a:rPr lang="da-DK" sz="2900" dirty="0">
                <a:solidFill>
                  <a:schemeClr val="tx1"/>
                </a:solidFill>
                <a:latin typeface="+mn-lt"/>
              </a:rPr>
            </a:br>
            <a:r>
              <a:rPr lang="da-DK" sz="2900" dirty="0">
                <a:solidFill>
                  <a:schemeClr val="tx1"/>
                </a:solidFill>
                <a:latin typeface="+mn-lt"/>
              </a:rPr>
              <a:t>Jordforbindelse kommer senere. </a:t>
            </a:r>
          </a:p>
          <a:p>
            <a:endParaRPr lang="da-DK" sz="2900" dirty="0">
              <a:solidFill>
                <a:schemeClr val="tx1"/>
              </a:solidFill>
              <a:latin typeface="+mn-lt"/>
            </a:endParaRPr>
          </a:p>
          <a:p>
            <a:r>
              <a:rPr lang="da-DK" sz="2900" b="1" spc="-20" dirty="0">
                <a:solidFill>
                  <a:srgbClr val="384C5E"/>
                </a:solidFill>
                <a:latin typeface="+mn-lt"/>
                <a:cs typeface="Libre Franklin"/>
              </a:rPr>
              <a:t>Byg videre på andres idéer:</a:t>
            </a:r>
            <a:r>
              <a:rPr lang="da-DK" sz="2900" dirty="0">
                <a:solidFill>
                  <a:schemeClr val="tx1"/>
                </a:solidFill>
                <a:latin typeface="+mn-lt"/>
              </a:rPr>
              <a:t> Sig ’ja og ...’ til andres ideer. Kan du ikke lide idéen, så byg videre på den, </a:t>
            </a:r>
            <a:br>
              <a:rPr lang="da-DK" sz="2900" dirty="0">
                <a:solidFill>
                  <a:schemeClr val="tx1"/>
                </a:solidFill>
                <a:latin typeface="+mn-lt"/>
              </a:rPr>
            </a:br>
            <a:r>
              <a:rPr lang="da-DK" sz="2900" dirty="0">
                <a:solidFill>
                  <a:schemeClr val="tx1"/>
                </a:solidFill>
                <a:latin typeface="+mn-lt"/>
              </a:rPr>
              <a:t>så den bliver god. </a:t>
            </a:r>
          </a:p>
          <a:p>
            <a:endParaRPr lang="da-DK" sz="2900" dirty="0">
              <a:solidFill>
                <a:schemeClr val="tx1"/>
              </a:solidFill>
              <a:latin typeface="+mn-lt"/>
            </a:endParaRPr>
          </a:p>
          <a:p>
            <a:r>
              <a:rPr lang="da-DK" sz="2900" b="1" spc="-20" dirty="0">
                <a:solidFill>
                  <a:srgbClr val="384C5E"/>
                </a:solidFill>
                <a:latin typeface="+mn-lt"/>
                <a:cs typeface="Libre Franklin"/>
              </a:rPr>
              <a:t>Bliv i processen:</a:t>
            </a:r>
            <a:r>
              <a:rPr lang="da-DK" sz="29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a-DK" sz="2900" dirty="0">
                <a:solidFill>
                  <a:schemeClr val="tx1"/>
                </a:solidFill>
                <a:latin typeface="+mn-lt"/>
              </a:rPr>
              <a:t>Det fælles fokus i gruppen giver det bedste resultat. Der bliver tid til pauser senere. </a:t>
            </a:r>
          </a:p>
          <a:p>
            <a:endParaRPr lang="da-DK" sz="2900" b="1" dirty="0">
              <a:solidFill>
                <a:schemeClr val="tx1"/>
              </a:solidFill>
              <a:latin typeface="+mn-lt"/>
            </a:endParaRPr>
          </a:p>
          <a:p>
            <a:r>
              <a:rPr lang="da-DK" sz="2900" b="1" spc="-20" dirty="0">
                <a:solidFill>
                  <a:srgbClr val="384C5E"/>
                </a:solidFill>
                <a:latin typeface="+mn-lt"/>
                <a:cs typeface="Libre Franklin"/>
              </a:rPr>
              <a:t>Hold fast i idéen:</a:t>
            </a:r>
            <a:r>
              <a:rPr lang="da-DK" sz="29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a-DK" sz="2900" dirty="0">
                <a:solidFill>
                  <a:schemeClr val="tx1"/>
                </a:solidFill>
                <a:latin typeface="+mn-lt"/>
              </a:rPr>
              <a:t>Skriv den eller tegn den hurtigt. Idéer, der ikke er fastholdt, forsvinder lynhurtigt igen. </a:t>
            </a:r>
          </a:p>
          <a:p>
            <a:endParaRPr lang="da-DK" sz="2900" dirty="0">
              <a:solidFill>
                <a:schemeClr val="tx1"/>
              </a:solidFill>
              <a:latin typeface="+mn-lt"/>
            </a:endParaRPr>
          </a:p>
          <a:p>
            <a:r>
              <a:rPr lang="da-DK" sz="2900" b="1" spc="-20" dirty="0">
                <a:solidFill>
                  <a:srgbClr val="384C5E"/>
                </a:solidFill>
                <a:latin typeface="+mn-lt"/>
                <a:cs typeface="Libre Franklin"/>
              </a:rPr>
              <a:t>Få mange idéer:</a:t>
            </a:r>
            <a:r>
              <a:rPr lang="da-DK" sz="29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a-DK" sz="2900" dirty="0">
                <a:solidFill>
                  <a:schemeClr val="tx1"/>
                </a:solidFill>
                <a:latin typeface="+mn-lt"/>
              </a:rPr>
              <a:t>Sæt høje mål for antal og overgå målet. Der skal ikke begrundes, kun sprøjtes idéer ud.</a:t>
            </a:r>
          </a:p>
        </p:txBody>
      </p:sp>
    </p:spTree>
    <p:extLst>
      <p:ext uri="{BB962C8B-B14F-4D97-AF65-F5344CB8AC3E}">
        <p14:creationId xmlns:p14="http://schemas.microsoft.com/office/powerpoint/2010/main" val="3661178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095387" y="1925087"/>
            <a:ext cx="10785463" cy="629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r>
              <a:rPr lang="da-DK" sz="4000" b="1" dirty="0">
                <a:solidFill>
                  <a:srgbClr val="384C5D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Definitioner af udvikling og innovation</a:t>
            </a:r>
            <a:endParaRPr lang="da-DK" sz="4000" b="1" dirty="0">
              <a:solidFill>
                <a:srgbClr val="384C5D"/>
              </a:solidFill>
              <a:latin typeface="+mj-l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95387" y="2852918"/>
            <a:ext cx="8701571" cy="49212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900" b="1" spc="-20" dirty="0">
                <a:solidFill>
                  <a:srgbClr val="384C5E"/>
                </a:solidFill>
                <a:latin typeface="+mn-lt"/>
                <a:cs typeface="Libre Franklin"/>
              </a:rPr>
              <a:t>Udvikling</a:t>
            </a:r>
            <a:r>
              <a:rPr lang="da-DK" sz="2900" dirty="0">
                <a:solidFill>
                  <a:schemeClr val="tx1"/>
                </a:solidFill>
                <a:latin typeface="+mn-lt"/>
              </a:rPr>
              <a:t> er </a:t>
            </a:r>
            <a:r>
              <a:rPr lang="da-DK" sz="2900" b="1" spc="-20" dirty="0">
                <a:solidFill>
                  <a:srgbClr val="384C5E"/>
                </a:solidFill>
                <a:latin typeface="+mn-lt"/>
                <a:cs typeface="Libre Franklin"/>
              </a:rPr>
              <a:t>systematisk arbejde</a:t>
            </a:r>
            <a:r>
              <a:rPr lang="da-DK" sz="29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a-DK" sz="2900" dirty="0">
                <a:solidFill>
                  <a:schemeClr val="tx1"/>
                </a:solidFill>
                <a:latin typeface="+mn-lt"/>
              </a:rPr>
              <a:t>baseret på viden opnået gennem forskning og praktisk erfaring, med det </a:t>
            </a:r>
            <a:r>
              <a:rPr lang="da-DK" sz="2900" b="1" spc="-20" dirty="0">
                <a:solidFill>
                  <a:srgbClr val="384C5E"/>
                </a:solidFill>
                <a:latin typeface="+mn-lt"/>
                <a:cs typeface="Libre Franklin"/>
              </a:rPr>
              <a:t>formål at frembringe nye eller væsentligt forbedrede materialer, produkter, processer, systemer eller tjenesteydelser.</a:t>
            </a:r>
            <a:endParaRPr lang="da-DK" sz="2900" dirty="0">
              <a:solidFill>
                <a:schemeClr val="tx1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900" dirty="0">
              <a:solidFill>
                <a:schemeClr val="tx1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900" b="1" spc="-20" dirty="0">
                <a:solidFill>
                  <a:srgbClr val="384C5E"/>
                </a:solidFill>
                <a:latin typeface="+mn-lt"/>
                <a:cs typeface="Libre Franklin"/>
              </a:rPr>
              <a:t>Innovation</a:t>
            </a:r>
            <a:r>
              <a:rPr lang="da-DK" sz="2900" dirty="0">
                <a:solidFill>
                  <a:schemeClr val="tx1"/>
                </a:solidFill>
                <a:latin typeface="+mn-lt"/>
              </a:rPr>
              <a:t> er nye måder at gøre tingene på eller en ny anvendelse af det eksisterende. Innovation er </a:t>
            </a:r>
            <a:r>
              <a:rPr lang="da-DK" sz="2900" b="1" spc="-20" dirty="0">
                <a:solidFill>
                  <a:srgbClr val="384C5E"/>
                </a:solidFill>
                <a:latin typeface="+mn-lt"/>
                <a:cs typeface="Libre Franklin"/>
              </a:rPr>
              <a:t>resultatet af bevidst udvikling</a:t>
            </a:r>
            <a:r>
              <a:rPr lang="da-DK" sz="29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a-DK" sz="2900" dirty="0">
                <a:solidFill>
                  <a:schemeClr val="tx1"/>
                </a:solidFill>
                <a:latin typeface="+mn-lt"/>
              </a:rPr>
              <a:t>rettet mod en forbedring af produkter, processer, salg og markedsføring eller organisering.</a:t>
            </a:r>
          </a:p>
        </p:txBody>
      </p:sp>
      <p:sp>
        <p:nvSpPr>
          <p:cNvPr id="16" name="Tekstfelt 15">
            <a:extLst>
              <a:ext uri="{FF2B5EF4-FFF2-40B4-BE49-F238E27FC236}">
                <a16:creationId xmlns:a16="http://schemas.microsoft.com/office/drawing/2014/main" id="{3AD53E1C-F164-54B5-469C-4F26C7B73DDE}"/>
              </a:ext>
            </a:extLst>
          </p:cNvPr>
          <p:cNvSpPr txBox="1"/>
          <p:nvPr/>
        </p:nvSpPr>
        <p:spPr>
          <a:xfrm>
            <a:off x="1095387" y="8604389"/>
            <a:ext cx="180574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2000" u="sng" dirty="0">
                <a:solidFill>
                  <a:srgbClr val="384C5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Inspireret af: https://ufm.dk/forskning-og-innovation/statistik-og-analyser/hvad-er-forskning-innovation-og-udvikling</a:t>
            </a:r>
            <a:r>
              <a:rPr lang="da-DK" sz="2000" dirty="0">
                <a:solidFill>
                  <a:srgbClr val="384C5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da-DK" sz="2000" dirty="0">
              <a:solidFill>
                <a:srgbClr val="384C5D"/>
              </a:solidFill>
            </a:endParaRPr>
          </a:p>
        </p:txBody>
      </p:sp>
      <p:pic>
        <p:nvPicPr>
          <p:cNvPr id="18" name="Billede 17" descr="Et billede, der indeholder person, tøj, tegneserie, maleri&#10;&#10;Automatisk genereret beskrivelse">
            <a:extLst>
              <a:ext uri="{FF2B5EF4-FFF2-40B4-BE49-F238E27FC236}">
                <a16:creationId xmlns:a16="http://schemas.microsoft.com/office/drawing/2014/main" id="{D7EB67B3-B43D-1A6A-29A3-FB10A42E06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450" y="2138355"/>
            <a:ext cx="8042263" cy="535956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095387" y="1925087"/>
            <a:ext cx="10785463" cy="629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r>
              <a:rPr lang="da-DK" sz="4000" b="1" dirty="0">
                <a:solidFill>
                  <a:srgbClr val="384C5D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Definitioner af typer af innovation</a:t>
            </a:r>
            <a:endParaRPr lang="da-DK" sz="4000" b="1" dirty="0">
              <a:solidFill>
                <a:srgbClr val="384C5D"/>
              </a:solidFill>
              <a:latin typeface="+mj-l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95387" y="2809829"/>
            <a:ext cx="11090263" cy="58137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r>
              <a:rPr lang="da-DK" sz="2900" b="1" spc="-20" dirty="0">
                <a:solidFill>
                  <a:srgbClr val="384C5E"/>
                </a:solidFill>
                <a:latin typeface="+mn-lt"/>
                <a:cs typeface="Libre Franklin"/>
              </a:rPr>
              <a:t>Innovation</a:t>
            </a:r>
            <a:r>
              <a:rPr lang="da-DK" sz="2900" dirty="0">
                <a:solidFill>
                  <a:schemeClr val="tx1"/>
                </a:solidFill>
                <a:latin typeface="+mn-lt"/>
              </a:rPr>
              <a:t> er nye måder at gøre tingene på eller en ny anvendelse af det eksisterende. </a:t>
            </a:r>
          </a:p>
          <a:p>
            <a:endParaRPr lang="da-DK" sz="2900" dirty="0">
              <a:solidFill>
                <a:schemeClr val="tx1"/>
              </a:solidFill>
              <a:latin typeface="+mn-lt"/>
            </a:endParaRPr>
          </a:p>
          <a:p>
            <a:r>
              <a:rPr lang="da-DK" sz="2900" dirty="0">
                <a:solidFill>
                  <a:schemeClr val="tx1"/>
                </a:solidFill>
                <a:latin typeface="+mn-lt"/>
              </a:rPr>
              <a:t>Størrelsen af innovationen kan være forskellig. </a:t>
            </a:r>
          </a:p>
          <a:p>
            <a:r>
              <a:rPr lang="da-DK" sz="2900" dirty="0">
                <a:solidFill>
                  <a:schemeClr val="tx1"/>
                </a:solidFill>
                <a:latin typeface="+mn-lt"/>
              </a:rPr>
              <a:t>På en skala fra lille innovation til stor innovation taler man om disse to typer: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a-DK" sz="2900" dirty="0">
              <a:solidFill>
                <a:schemeClr val="tx1"/>
              </a:solidFill>
              <a:latin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900" b="1" spc="-20" dirty="0">
                <a:solidFill>
                  <a:srgbClr val="384C5E"/>
                </a:solidFill>
                <a:latin typeface="+mn-lt"/>
                <a:cs typeface="Libre Franklin"/>
              </a:rPr>
              <a:t>Inkrementel Innovation</a:t>
            </a:r>
            <a:r>
              <a:rPr lang="da-DK" sz="29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a-DK" sz="2900" dirty="0">
                <a:solidFill>
                  <a:schemeClr val="tx1"/>
                </a:solidFill>
                <a:latin typeface="+mn-lt"/>
              </a:rPr>
              <a:t>er betegnelsen for små, gradvise innovationer, der ofte implementeres lokalt. I nogle sammenhænge kaldes de også for ”hverdagsinnovationer”.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a-DK" sz="2900" dirty="0">
              <a:solidFill>
                <a:schemeClr val="tx1"/>
              </a:solidFill>
              <a:latin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900" b="1" spc="-20" dirty="0">
                <a:solidFill>
                  <a:srgbClr val="384C5E"/>
                </a:solidFill>
                <a:latin typeface="+mn-lt"/>
                <a:cs typeface="Libre Franklin"/>
              </a:rPr>
              <a:t>Radikal Innovation</a:t>
            </a:r>
            <a:r>
              <a:rPr lang="da-DK" sz="29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a-DK" sz="2900" dirty="0">
                <a:solidFill>
                  <a:schemeClr val="tx1"/>
                </a:solidFill>
                <a:latin typeface="+mn-lt"/>
              </a:rPr>
              <a:t>er noget helt nyt og banebrydende, der skaber en fundamental ændring og nye muligheder for brugere. </a:t>
            </a:r>
          </a:p>
        </p:txBody>
      </p:sp>
      <p:sp>
        <p:nvSpPr>
          <p:cNvPr id="11" name="Tekstfelt 10">
            <a:extLst>
              <a:ext uri="{FF2B5EF4-FFF2-40B4-BE49-F238E27FC236}">
                <a16:creationId xmlns:a16="http://schemas.microsoft.com/office/drawing/2014/main" id="{17C906D6-4C82-887B-3A88-E7DFC5090017}"/>
              </a:ext>
            </a:extLst>
          </p:cNvPr>
          <p:cNvSpPr txBox="1"/>
          <p:nvPr/>
        </p:nvSpPr>
        <p:spPr>
          <a:xfrm>
            <a:off x="1095387" y="8626475"/>
            <a:ext cx="178638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2000" u="sng" dirty="0">
                <a:solidFill>
                  <a:srgbClr val="384C5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Inspireret af: https://ufm.dk/forskning-og-innovation/statistik-og-analyser/hvad-er-forskning-innovation-og-udvikling</a:t>
            </a:r>
            <a:r>
              <a:rPr lang="da-DK" sz="2000" dirty="0">
                <a:solidFill>
                  <a:srgbClr val="384C5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da-DK" sz="2000" dirty="0">
              <a:solidFill>
                <a:srgbClr val="384C5D"/>
              </a:solidFill>
            </a:endParaRPr>
          </a:p>
        </p:txBody>
      </p:sp>
      <p:pic>
        <p:nvPicPr>
          <p:cNvPr id="3" name="Billede 2">
            <a:extLst>
              <a:ext uri="{FF2B5EF4-FFF2-40B4-BE49-F238E27FC236}">
                <a16:creationId xmlns:a16="http://schemas.microsoft.com/office/drawing/2014/main" id="{9316A7E3-8996-A97A-03BF-EB10E898D19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66450" y="1150356"/>
            <a:ext cx="8610599" cy="861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139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108091" y="2037414"/>
            <a:ext cx="17893665" cy="6611620"/>
          </a:xfrm>
          <a:custGeom>
            <a:avLst/>
            <a:gdLst/>
            <a:ahLst/>
            <a:cxnLst/>
            <a:rect l="l" t="t" r="r" b="b"/>
            <a:pathLst>
              <a:path w="17893665" h="6611620">
                <a:moveTo>
                  <a:pt x="17893099" y="0"/>
                </a:moveTo>
                <a:lnTo>
                  <a:pt x="0" y="0"/>
                </a:lnTo>
                <a:lnTo>
                  <a:pt x="0" y="6611212"/>
                </a:lnTo>
                <a:lnTo>
                  <a:pt x="17893099" y="6611212"/>
                </a:lnTo>
                <a:lnTo>
                  <a:pt x="17893099" y="0"/>
                </a:lnTo>
                <a:close/>
              </a:path>
            </a:pathLst>
          </a:custGeom>
          <a:solidFill>
            <a:srgbClr val="FCDA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spc="-25" dirty="0">
                <a:latin typeface="+mj-lt"/>
              </a:rPr>
              <a:t>Inkrementel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809679" y="7250111"/>
            <a:ext cx="2450465" cy="767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sz="4850" b="1" spc="-20" dirty="0">
                <a:solidFill>
                  <a:srgbClr val="F7A7A8"/>
                </a:solidFill>
                <a:latin typeface="+mj-lt"/>
                <a:cs typeface="Sharp Grotesk Semibold"/>
              </a:rPr>
              <a:t>Radikal</a:t>
            </a:r>
            <a:endParaRPr sz="4850" dirty="0">
              <a:latin typeface="+mj-lt"/>
              <a:cs typeface="Sharp Grotesk Semibold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647904" y="5048011"/>
            <a:ext cx="3439160" cy="767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120"/>
              </a:spcBef>
            </a:pPr>
            <a:r>
              <a:rPr sz="4850" b="1" dirty="0">
                <a:solidFill>
                  <a:srgbClr val="F7A7A8"/>
                </a:solidFill>
                <a:latin typeface="+mj-lt"/>
                <a:cs typeface="Sharp Grotesk Semibold"/>
              </a:rPr>
              <a:t>Lille</a:t>
            </a:r>
            <a:r>
              <a:rPr sz="4850" b="1" spc="-310" dirty="0">
                <a:solidFill>
                  <a:srgbClr val="F7A7A8"/>
                </a:solidFill>
                <a:latin typeface="+mj-lt"/>
                <a:cs typeface="Sharp Grotesk Semibold"/>
              </a:rPr>
              <a:t> </a:t>
            </a:r>
            <a:r>
              <a:rPr sz="4850" b="1" spc="-30" dirty="0">
                <a:solidFill>
                  <a:srgbClr val="F7A7A8"/>
                </a:solidFill>
                <a:latin typeface="+mj-lt"/>
                <a:cs typeface="Sharp Grotesk Semibold"/>
              </a:rPr>
              <a:t>værdi</a:t>
            </a:r>
            <a:endParaRPr sz="4850" dirty="0">
              <a:latin typeface="+mj-lt"/>
              <a:cs typeface="Sharp Grotesk Semibold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940302" y="5048011"/>
            <a:ext cx="3524885" cy="767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algn="r">
              <a:lnSpc>
                <a:spcPct val="100000"/>
              </a:lnSpc>
              <a:spcBef>
                <a:spcPts val="120"/>
              </a:spcBef>
            </a:pPr>
            <a:r>
              <a:rPr sz="4850" b="1" dirty="0">
                <a:solidFill>
                  <a:srgbClr val="F7A7A8"/>
                </a:solidFill>
                <a:latin typeface="+mj-lt"/>
                <a:cs typeface="Sharp Grotesk Semibold"/>
              </a:rPr>
              <a:t>Stor</a:t>
            </a:r>
            <a:r>
              <a:rPr sz="4850" b="1" spc="-200" dirty="0">
                <a:solidFill>
                  <a:srgbClr val="F7A7A8"/>
                </a:solidFill>
                <a:latin typeface="+mj-lt"/>
                <a:cs typeface="Sharp Grotesk Semibold"/>
              </a:rPr>
              <a:t> </a:t>
            </a:r>
            <a:r>
              <a:rPr sz="4850" b="1" spc="-25" dirty="0">
                <a:solidFill>
                  <a:srgbClr val="F7A7A8"/>
                </a:solidFill>
                <a:latin typeface="+mj-lt"/>
                <a:cs typeface="Sharp Grotesk Semibold"/>
              </a:rPr>
              <a:t>værdi</a:t>
            </a:r>
            <a:endParaRPr sz="4850" dirty="0">
              <a:latin typeface="+mj-lt"/>
              <a:cs typeface="Sharp Grotesk Semibold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108896" y="3931251"/>
            <a:ext cx="7839075" cy="3021965"/>
            <a:chOff x="6108896" y="3931251"/>
            <a:chExt cx="7839075" cy="3021965"/>
          </a:xfrm>
        </p:grpSpPr>
        <p:sp>
          <p:nvSpPr>
            <p:cNvPr id="9" name="object 9"/>
            <p:cNvSpPr/>
            <p:nvPr/>
          </p:nvSpPr>
          <p:spPr>
            <a:xfrm>
              <a:off x="6520456" y="5351133"/>
              <a:ext cx="7016115" cy="182245"/>
            </a:xfrm>
            <a:custGeom>
              <a:avLst/>
              <a:gdLst/>
              <a:ahLst/>
              <a:cxnLst/>
              <a:rect l="l" t="t" r="r" b="b"/>
              <a:pathLst>
                <a:path w="7016115" h="182245">
                  <a:moveTo>
                    <a:pt x="0" y="181931"/>
                  </a:moveTo>
                  <a:lnTo>
                    <a:pt x="7015702" y="181931"/>
                  </a:lnTo>
                  <a:lnTo>
                    <a:pt x="7015702" y="0"/>
                  </a:lnTo>
                  <a:lnTo>
                    <a:pt x="0" y="0"/>
                  </a:lnTo>
                  <a:lnTo>
                    <a:pt x="0" y="181931"/>
                  </a:lnTo>
                  <a:close/>
                </a:path>
              </a:pathLst>
            </a:custGeom>
            <a:solidFill>
              <a:srgbClr val="384C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108890" y="5184222"/>
              <a:ext cx="7839075" cy="516255"/>
            </a:xfrm>
            <a:custGeom>
              <a:avLst/>
              <a:gdLst/>
              <a:ahLst/>
              <a:cxnLst/>
              <a:rect l="l" t="t" r="r" b="b"/>
              <a:pathLst>
                <a:path w="7839075" h="516254">
                  <a:moveTo>
                    <a:pt x="708723" y="0"/>
                  </a:moveTo>
                  <a:lnTo>
                    <a:pt x="0" y="257886"/>
                  </a:lnTo>
                  <a:lnTo>
                    <a:pt x="708723" y="515785"/>
                  </a:lnTo>
                  <a:lnTo>
                    <a:pt x="708723" y="0"/>
                  </a:lnTo>
                  <a:close/>
                </a:path>
                <a:path w="7839075" h="516254">
                  <a:moveTo>
                    <a:pt x="7838821" y="257886"/>
                  </a:moveTo>
                  <a:lnTo>
                    <a:pt x="7130097" y="0"/>
                  </a:lnTo>
                  <a:lnTo>
                    <a:pt x="7130097" y="515785"/>
                  </a:lnTo>
                  <a:lnTo>
                    <a:pt x="7838821" y="257886"/>
                  </a:lnTo>
                  <a:close/>
                </a:path>
              </a:pathLst>
            </a:custGeom>
            <a:solidFill>
              <a:srgbClr val="384C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937340" y="4342811"/>
              <a:ext cx="182245" cy="2199005"/>
            </a:xfrm>
            <a:custGeom>
              <a:avLst/>
              <a:gdLst/>
              <a:ahLst/>
              <a:cxnLst/>
              <a:rect l="l" t="t" r="r" b="b"/>
              <a:pathLst>
                <a:path w="182245" h="2199004">
                  <a:moveTo>
                    <a:pt x="0" y="2198624"/>
                  </a:moveTo>
                  <a:lnTo>
                    <a:pt x="181931" y="2198624"/>
                  </a:lnTo>
                  <a:lnTo>
                    <a:pt x="181931" y="0"/>
                  </a:lnTo>
                  <a:lnTo>
                    <a:pt x="0" y="0"/>
                  </a:lnTo>
                  <a:lnTo>
                    <a:pt x="0" y="2198624"/>
                  </a:lnTo>
                  <a:close/>
                </a:path>
              </a:pathLst>
            </a:custGeom>
            <a:solidFill>
              <a:srgbClr val="384C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770390" y="3931252"/>
              <a:ext cx="516255" cy="3021965"/>
            </a:xfrm>
            <a:custGeom>
              <a:avLst/>
              <a:gdLst/>
              <a:ahLst/>
              <a:cxnLst/>
              <a:rect l="l" t="t" r="r" b="b"/>
              <a:pathLst>
                <a:path w="516254" h="3021965">
                  <a:moveTo>
                    <a:pt x="515797" y="2313025"/>
                  </a:moveTo>
                  <a:lnTo>
                    <a:pt x="0" y="2313025"/>
                  </a:lnTo>
                  <a:lnTo>
                    <a:pt x="257911" y="3021749"/>
                  </a:lnTo>
                  <a:lnTo>
                    <a:pt x="515797" y="2313025"/>
                  </a:lnTo>
                  <a:close/>
                </a:path>
                <a:path w="516254" h="3021965">
                  <a:moveTo>
                    <a:pt x="515797" y="708723"/>
                  </a:moveTo>
                  <a:lnTo>
                    <a:pt x="257911" y="0"/>
                  </a:lnTo>
                  <a:lnTo>
                    <a:pt x="0" y="708723"/>
                  </a:lnTo>
                  <a:lnTo>
                    <a:pt x="515797" y="708723"/>
                  </a:lnTo>
                  <a:close/>
                </a:path>
              </a:pathLst>
            </a:custGeom>
            <a:solidFill>
              <a:srgbClr val="384C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" name="object 9">
            <a:extLst>
              <a:ext uri="{FF2B5EF4-FFF2-40B4-BE49-F238E27FC236}">
                <a16:creationId xmlns:a16="http://schemas.microsoft.com/office/drawing/2014/main" id="{B1977480-5B82-5874-4BC4-62D5E61C3122}"/>
              </a:ext>
            </a:extLst>
          </p:cNvPr>
          <p:cNvSpPr txBox="1">
            <a:spLocks/>
          </p:cNvSpPr>
          <p:nvPr/>
        </p:nvSpPr>
        <p:spPr>
          <a:xfrm>
            <a:off x="1731645" y="2600960"/>
            <a:ext cx="6186805" cy="767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>
            <a:lvl1pPr>
              <a:defRPr sz="4850" b="1" i="0">
                <a:solidFill>
                  <a:srgbClr val="F7A7A8"/>
                </a:solidFill>
                <a:latin typeface="Sharp Grotesk Semibold"/>
                <a:ea typeface="+mj-ea"/>
                <a:cs typeface="Sharp Grotesk Semibold"/>
              </a:defRPr>
            </a:lvl1pPr>
          </a:lstStyle>
          <a:p>
            <a:pPr>
              <a:spcBef>
                <a:spcPts val="120"/>
              </a:spcBef>
            </a:pPr>
            <a:r>
              <a:rPr lang="da-DK" dirty="0">
                <a:solidFill>
                  <a:srgbClr val="384C5D"/>
                </a:solidFill>
                <a:latin typeface="+mj-lt"/>
              </a:rPr>
              <a:t>Værdikompasset</a:t>
            </a:r>
            <a:endParaRPr lang="da-DK" spc="-25" dirty="0">
              <a:solidFill>
                <a:srgbClr val="384C5D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extLst>
              <a:ext uri="{FF2B5EF4-FFF2-40B4-BE49-F238E27FC236}">
                <a16:creationId xmlns:a16="http://schemas.microsoft.com/office/drawing/2014/main" id="{0C6D5465-EA57-50D2-2DC2-732CE8BFEA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12872"/>
          <a:stretch/>
        </p:blipFill>
        <p:spPr>
          <a:xfrm>
            <a:off x="9489293" y="2037414"/>
            <a:ext cx="9504000" cy="6611620"/>
          </a:xfrm>
          <a:prstGeom prst="rect">
            <a:avLst/>
          </a:prstGeom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88BC085A-49BF-3CC9-1200-2BF8932E54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"/>
          <a:stretch/>
        </p:blipFill>
        <p:spPr>
          <a:xfrm>
            <a:off x="1110807" y="2037414"/>
            <a:ext cx="9288000" cy="661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808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095387" y="1925087"/>
            <a:ext cx="15357463" cy="629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r>
              <a:rPr lang="da-DK" sz="4000" b="1" dirty="0">
                <a:solidFill>
                  <a:srgbClr val="384C5D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Kender du dem? </a:t>
            </a:r>
            <a:r>
              <a:rPr lang="da-DK" sz="2800" b="1" dirty="0">
                <a:solidFill>
                  <a:srgbClr val="384C5D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Google selv eksemplerne – måske kender du nogen af dem.</a:t>
            </a:r>
            <a:endParaRPr lang="da-DK" sz="2800" b="1" dirty="0">
              <a:solidFill>
                <a:srgbClr val="384C5D"/>
              </a:solidFill>
              <a:latin typeface="+mj-l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95387" y="2852918"/>
            <a:ext cx="8701571" cy="678756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r>
              <a:rPr lang="da-DK" sz="2900" b="1" spc="-20" dirty="0">
                <a:solidFill>
                  <a:srgbClr val="384C5E"/>
                </a:solidFill>
                <a:latin typeface="+mn-lt"/>
                <a:cs typeface="Libre Franklin"/>
              </a:rPr>
              <a:t>Et par virksomheder, der blev startet på baggrund af en innovation</a:t>
            </a:r>
          </a:p>
          <a:p>
            <a:endParaRPr lang="da-DK" sz="2900" spc="-20" dirty="0">
              <a:solidFill>
                <a:srgbClr val="384C5E"/>
              </a:solidFill>
              <a:latin typeface="+mn-lt"/>
              <a:cs typeface="Libre Franklin"/>
            </a:endParaRP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a-DK" sz="2900" kern="1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Stomiposen blev opfundet af en sygeplejerske, som sammen med partnere stiftede virksomheden Coloplast i 1957. I 2023 beskæftiger Coloplast mere end 12.000 mennesker over hele verden, med salgsaktiviteter i 53 lande og produktion i Ungarn, Frankrig, USA og Kina.</a:t>
            </a: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a-DK" sz="2900" kern="1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Too Good To Go er en madspilds-app, der blev startet af 5 danske studerende i 2015. </a:t>
            </a:r>
            <a:br>
              <a:rPr lang="da-DK" sz="2900" kern="1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a-DK" sz="2900" kern="1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 2023 eksisterer </a:t>
            </a:r>
            <a:r>
              <a:rPr lang="da-DK" sz="2900" kern="100" dirty="0" err="1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app’en</a:t>
            </a:r>
            <a:r>
              <a:rPr lang="da-DK" sz="2900" kern="1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i 17 lande og beskæftiger mere end 1300 mennesker. </a:t>
            </a:r>
            <a:endParaRPr lang="da-DK" sz="2900" kern="1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da-DK" sz="29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object 13">
            <a:extLst>
              <a:ext uri="{FF2B5EF4-FFF2-40B4-BE49-F238E27FC236}">
                <a16:creationId xmlns:a16="http://schemas.microsoft.com/office/drawing/2014/main" id="{C3989058-A321-B6A3-9BF7-059779539710}"/>
              </a:ext>
            </a:extLst>
          </p:cNvPr>
          <p:cNvSpPr txBox="1"/>
          <p:nvPr/>
        </p:nvSpPr>
        <p:spPr>
          <a:xfrm>
            <a:off x="10307144" y="2852918"/>
            <a:ext cx="8701571" cy="774256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r>
              <a:rPr lang="da-DK" sz="2900" b="1" spc="-20" dirty="0">
                <a:solidFill>
                  <a:srgbClr val="384C5E"/>
                </a:solidFill>
                <a:latin typeface="+mn-lt"/>
                <a:cs typeface="Libre Franklin"/>
              </a:rPr>
              <a:t>Et par innovationer, der har forbedret eksisterende virksomheder/organisationer</a:t>
            </a:r>
          </a:p>
          <a:p>
            <a:endParaRPr lang="da-DK" sz="2900" b="1" spc="-20" dirty="0">
              <a:solidFill>
                <a:srgbClr val="384C5E"/>
              </a:solidFill>
              <a:latin typeface="+mn-lt"/>
              <a:cs typeface="Libre Franklin"/>
            </a:endParaRP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a-DK" sz="2900" kern="1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En del af Carlsberg Groups forretning kommer fra nye, innovative produkter som cider, energidrikke og ”</a:t>
            </a:r>
            <a:r>
              <a:rPr lang="da-DK" sz="2900" kern="100" dirty="0" err="1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brewed</a:t>
            </a:r>
            <a:r>
              <a:rPr lang="da-DK" sz="2900" kern="1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a-DK" sz="2900" kern="100" dirty="0" err="1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beverages</a:t>
            </a:r>
            <a:r>
              <a:rPr lang="da-DK" sz="2900" kern="1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”. Uden hele tiden at nytænke og innovere vil Carlsberg Group miste markedsandele. </a:t>
            </a: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a-DK" sz="2900" kern="1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Inden for arbejdsmiljø sker der hele tiden mange innovationer. </a:t>
            </a:r>
            <a:r>
              <a:rPr lang="da-DK" sz="2900" kern="1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 gamle dage var det langt </a:t>
            </a:r>
            <a:r>
              <a:rPr lang="da-DK" sz="2900" kern="100" dirty="0" err="1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hyp-pigere</a:t>
            </a:r>
            <a:r>
              <a:rPr lang="da-DK" sz="2900" kern="1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at blive nedslidt af sit arbejde. I dag findes der hjælpemidler til mange arbejdsgange inden for fx produktion og transport. Hjælpemidlerne aflaster medarbejderne og gør mange </a:t>
            </a:r>
            <a:r>
              <a:rPr lang="da-DK" sz="2900" kern="100" dirty="0" err="1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arbejds-processer</a:t>
            </a:r>
            <a:r>
              <a:rPr lang="da-DK" sz="2900" kern="1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hurtigere – til gavn for de ansatte og for virksomheden. </a:t>
            </a:r>
            <a:endParaRPr lang="da-DK" sz="2900" kern="1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da-DK" sz="29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7274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847586" y="2037416"/>
            <a:ext cx="6327775" cy="6611620"/>
          </a:xfrm>
          <a:custGeom>
            <a:avLst/>
            <a:gdLst/>
            <a:ahLst/>
            <a:cxnLst/>
            <a:rect l="l" t="t" r="r" b="b"/>
            <a:pathLst>
              <a:path w="6327775" h="6611620">
                <a:moveTo>
                  <a:pt x="189623" y="0"/>
                </a:moveTo>
                <a:lnTo>
                  <a:pt x="0" y="0"/>
                </a:lnTo>
                <a:lnTo>
                  <a:pt x="0" y="6611175"/>
                </a:lnTo>
                <a:lnTo>
                  <a:pt x="189623" y="6611175"/>
                </a:lnTo>
                <a:lnTo>
                  <a:pt x="189623" y="0"/>
                </a:lnTo>
                <a:close/>
              </a:path>
              <a:path w="6327775" h="6611620">
                <a:moveTo>
                  <a:pt x="6327521" y="0"/>
                </a:moveTo>
                <a:lnTo>
                  <a:pt x="6137910" y="0"/>
                </a:lnTo>
                <a:lnTo>
                  <a:pt x="6137910" y="6611175"/>
                </a:lnTo>
                <a:lnTo>
                  <a:pt x="6327521" y="6611175"/>
                </a:lnTo>
                <a:lnTo>
                  <a:pt x="6327521" y="0"/>
                </a:lnTo>
                <a:close/>
              </a:path>
            </a:pathLst>
          </a:custGeom>
          <a:solidFill>
            <a:srgbClr val="F7A7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00672" y="2384747"/>
            <a:ext cx="2007235" cy="7677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-10" dirty="0">
                <a:solidFill>
                  <a:srgbClr val="384C5E"/>
                </a:solidFill>
                <a:latin typeface="+mj-lt"/>
              </a:rPr>
              <a:t>Fortid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1083019" y="2037409"/>
            <a:ext cx="17918430" cy="6611620"/>
            <a:chOff x="1083019" y="2037409"/>
            <a:chExt cx="17918430" cy="6611620"/>
          </a:xfrm>
        </p:grpSpPr>
        <p:sp>
          <p:nvSpPr>
            <p:cNvPr id="6" name="object 6"/>
            <p:cNvSpPr/>
            <p:nvPr/>
          </p:nvSpPr>
          <p:spPr>
            <a:xfrm>
              <a:off x="1196790" y="2151180"/>
              <a:ext cx="17691100" cy="6383655"/>
            </a:xfrm>
            <a:custGeom>
              <a:avLst/>
              <a:gdLst/>
              <a:ahLst/>
              <a:cxnLst/>
              <a:rect l="l" t="t" r="r" b="b"/>
              <a:pathLst>
                <a:path w="17691100" h="6383655">
                  <a:moveTo>
                    <a:pt x="0" y="6383659"/>
                  </a:moveTo>
                  <a:lnTo>
                    <a:pt x="17690623" y="6383659"/>
                  </a:lnTo>
                  <a:lnTo>
                    <a:pt x="17690623" y="0"/>
                  </a:lnTo>
                  <a:lnTo>
                    <a:pt x="0" y="0"/>
                  </a:lnTo>
                  <a:lnTo>
                    <a:pt x="0" y="6383659"/>
                  </a:lnTo>
                  <a:close/>
                </a:path>
              </a:pathLst>
            </a:custGeom>
            <a:ln w="227542">
              <a:solidFill>
                <a:srgbClr val="F7A7A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2964501" y="2199336"/>
              <a:ext cx="189865" cy="6339840"/>
            </a:xfrm>
            <a:custGeom>
              <a:avLst/>
              <a:gdLst/>
              <a:ahLst/>
              <a:cxnLst/>
              <a:rect l="l" t="t" r="r" b="b"/>
              <a:pathLst>
                <a:path w="189865" h="6339840">
                  <a:moveTo>
                    <a:pt x="0" y="6339304"/>
                  </a:moveTo>
                  <a:lnTo>
                    <a:pt x="189617" y="6339304"/>
                  </a:lnTo>
                  <a:lnTo>
                    <a:pt x="189617" y="0"/>
                  </a:lnTo>
                  <a:lnTo>
                    <a:pt x="0" y="0"/>
                  </a:lnTo>
                  <a:lnTo>
                    <a:pt x="0" y="6339304"/>
                  </a:lnTo>
                  <a:close/>
                </a:path>
              </a:pathLst>
            </a:custGeom>
            <a:solidFill>
              <a:srgbClr val="F7A7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Y 6221685-FFE-PowerPoint-innovation-og-ivaerksaetteri-1920x1080px" id="{FBAA8AEA-4C90-364A-A57C-74B45DDDC70A}" vid="{B0436C5A-735F-8F47-88E3-38B82B993B5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NY 6221685-FFE-PowerPoint-innovation-og-ivaerksaetteri-1920x1080px (1)</Template>
  <TotalTime>2</TotalTime>
  <Words>1410</Words>
  <Application>Microsoft Office PowerPoint</Application>
  <PresentationFormat>Brugerdefineret</PresentationFormat>
  <Paragraphs>84</Paragraphs>
  <Slides>14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14</vt:i4>
      </vt:variant>
    </vt:vector>
  </HeadingPairs>
  <TitlesOfParts>
    <vt:vector size="19" baseType="lpstr">
      <vt:lpstr>Arial</vt:lpstr>
      <vt:lpstr>Calibri</vt:lpstr>
      <vt:lpstr>LibreFranklin-Light</vt:lpstr>
      <vt:lpstr>Sharp Grotesk Semibold</vt:lpstr>
      <vt:lpstr>Office-tema</vt:lpstr>
      <vt:lpstr>Erhvervsfaget Innovation og iværksætteri</vt:lpstr>
      <vt:lpstr>Indholdsfortegnelse</vt:lpstr>
      <vt:lpstr>PowerPoint-præsentation</vt:lpstr>
      <vt:lpstr>Definitioner af udvikling og innovation</vt:lpstr>
      <vt:lpstr>Definitioner af typer af innovation</vt:lpstr>
      <vt:lpstr>Inkrementel</vt:lpstr>
      <vt:lpstr>PowerPoint-præsentation</vt:lpstr>
      <vt:lpstr>Kender du dem? Google selv eksemplerne – måske kender du nogen af dem.</vt:lpstr>
      <vt:lpstr>Fortid</vt:lpstr>
      <vt:lpstr>PowerPoint-præsentation</vt:lpstr>
      <vt:lpstr>Let at gennemføre</vt:lpstr>
      <vt:lpstr>Øvelse 5: Vis det!</vt:lpstr>
      <vt:lpstr>Forretningsmodellen</vt:lpstr>
      <vt:lpstr>Tak for jeres  opmærksomhed,  og god arbejdslyst!</vt:lpstr>
    </vt:vector>
  </TitlesOfParts>
  <Company>Tietgen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Erhvervsfaget Innovation og iværksætteri</dc:title>
  <dc:creator>Beate Laubel Boysen</dc:creator>
  <cp:lastModifiedBy>Beate Laubel Boysen</cp:lastModifiedBy>
  <cp:revision>1</cp:revision>
  <dcterms:created xsi:type="dcterms:W3CDTF">2023-08-25T10:44:20Z</dcterms:created>
  <dcterms:modified xsi:type="dcterms:W3CDTF">2023-08-25T10:46:38Z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2023-08-24T00:00:00Z</vt:filetime>
  </property>
  <property fmtid="{D5CDD505-2E9C-101B-9397-08002B2CF9AE}" pid="3" name="Creator">
    <vt:lpwstr>Adobe InDesign 18.5 (Macintosh)</vt:lpwstr>
  </property>
  <property fmtid="{D5CDD505-2E9C-101B-9397-08002B2CF9AE}" pid="4" name="LastSaved">
    <vt:filetime>2023-08-24T00:00:00Z</vt:filetime>
  </property>
  <property fmtid="{D5CDD505-2E9C-101B-9397-08002B2CF9AE}" pid="5" name="Producer">
    <vt:lpwstr>Adobe PDF Library 17.0</vt:lpwstr>
  </property>
</Properties>
</file>